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MavenPro-bold.fntdata"/><Relationship Id="rId12" Type="http://schemas.openxmlformats.org/officeDocument/2006/relationships/slide" Target="slides/slide7.xml"/><Relationship Id="rId34" Type="http://schemas.openxmlformats.org/officeDocument/2006/relationships/font" Target="fonts/MavenPro-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51fc85f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51fc85f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4665de73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4665de73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4665de73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4665de73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4665de73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4665de73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84665de73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4665de73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84665de73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4665de73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84665de73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4665de73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84665de73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4665de73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8463fac8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463fac8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463fac86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463fac86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8463fac86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463fac86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8463fac86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463fac86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8463fac86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463fac86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2e9fb4c27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2e9fb4c27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2e9fb4c27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2e9fb4c27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2e9fb4c27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2e9fb4c27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2e9fb4c2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2e9fb4c2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463fac86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463fac86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4665de7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4665de7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2e9fb4c27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2e9fb4c27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4665de73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4665de73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4665de73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4665de73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84665de73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4665de73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357616" y="4736976"/>
            <a:ext cx="640200" cy="45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357616" y="4736976"/>
            <a:ext cx="640200" cy="4587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algn="r">
              <a:buNone/>
              <a:defRPr b="1" sz="900">
                <a:solidFill>
                  <a:schemeClr val="dk2"/>
                </a:solidFill>
                <a:latin typeface="Nunito"/>
                <a:ea typeface="Nunito"/>
                <a:cs typeface="Nunito"/>
                <a:sym typeface="Nunito"/>
              </a:defRPr>
            </a:lvl1pPr>
            <a:lvl2pPr lvl="1" algn="r">
              <a:buNone/>
              <a:defRPr b="1" sz="900">
                <a:solidFill>
                  <a:schemeClr val="dk2"/>
                </a:solidFill>
                <a:latin typeface="Nunito"/>
                <a:ea typeface="Nunito"/>
                <a:cs typeface="Nunito"/>
                <a:sym typeface="Nunito"/>
              </a:defRPr>
            </a:lvl2pPr>
            <a:lvl3pPr lvl="2" algn="r">
              <a:buNone/>
              <a:defRPr b="1" sz="900">
                <a:solidFill>
                  <a:schemeClr val="dk2"/>
                </a:solidFill>
                <a:latin typeface="Nunito"/>
                <a:ea typeface="Nunito"/>
                <a:cs typeface="Nunito"/>
                <a:sym typeface="Nunito"/>
              </a:defRPr>
            </a:lvl3pPr>
            <a:lvl4pPr lvl="3" algn="r">
              <a:buNone/>
              <a:defRPr b="1" sz="900">
                <a:solidFill>
                  <a:schemeClr val="dk2"/>
                </a:solidFill>
                <a:latin typeface="Nunito"/>
                <a:ea typeface="Nunito"/>
                <a:cs typeface="Nunito"/>
                <a:sym typeface="Nunito"/>
              </a:defRPr>
            </a:lvl4pPr>
            <a:lvl5pPr lvl="4" algn="r">
              <a:buNone/>
              <a:defRPr b="1" sz="900">
                <a:solidFill>
                  <a:schemeClr val="dk2"/>
                </a:solidFill>
                <a:latin typeface="Nunito"/>
                <a:ea typeface="Nunito"/>
                <a:cs typeface="Nunito"/>
                <a:sym typeface="Nunito"/>
              </a:defRPr>
            </a:lvl5pPr>
            <a:lvl6pPr lvl="5" algn="r">
              <a:buNone/>
              <a:defRPr b="1" sz="900">
                <a:solidFill>
                  <a:schemeClr val="dk2"/>
                </a:solidFill>
                <a:latin typeface="Nunito"/>
                <a:ea typeface="Nunito"/>
                <a:cs typeface="Nunito"/>
                <a:sym typeface="Nunito"/>
              </a:defRPr>
            </a:lvl6pPr>
            <a:lvl7pPr lvl="6" algn="r">
              <a:buNone/>
              <a:defRPr b="1" sz="900">
                <a:solidFill>
                  <a:schemeClr val="dk2"/>
                </a:solidFill>
                <a:latin typeface="Nunito"/>
                <a:ea typeface="Nunito"/>
                <a:cs typeface="Nunito"/>
                <a:sym typeface="Nunito"/>
              </a:defRPr>
            </a:lvl7pPr>
            <a:lvl8pPr lvl="7" algn="r">
              <a:buNone/>
              <a:defRPr b="1" sz="900">
                <a:solidFill>
                  <a:schemeClr val="dk2"/>
                </a:solidFill>
                <a:latin typeface="Nunito"/>
                <a:ea typeface="Nunito"/>
                <a:cs typeface="Nunito"/>
                <a:sym typeface="Nunito"/>
              </a:defRPr>
            </a:lvl8pPr>
            <a:lvl9pPr lvl="8" algn="r">
              <a:buNone/>
              <a:defRPr b="1"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talktotransformer.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www.youtube.com/watch?v=kSLJriaOumA" TargetMode="External"/><Relationship Id="rId4" Type="http://schemas.openxmlformats.org/officeDocument/2006/relationships/image" Target="../media/image5.jpg"/><Relationship Id="rId5" Type="http://schemas.openxmlformats.org/officeDocument/2006/relationships/hyperlink" Target="https://www.youtube.com/watch?v=kSLJriaOumA&amp;feature=emb_titl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vimeo.com/260612034"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ww.youtube.com/watch?v=nbB8_y6JpdA" TargetMode="External"/><Relationship Id="rId4" Type="http://schemas.openxmlformats.org/officeDocument/2006/relationships/hyperlink" Target="http://www.youtube.com/watch?v=nbB8_y6JpdA" TargetMode="External"/><Relationship Id="rId5"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thispersondoesnotexist.com/" TargetMode="External"/><Relationship Id="rId4" Type="http://schemas.openxmlformats.org/officeDocument/2006/relationships/image" Target="../media/image16.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www.thiswaifudoesnotexist.net/" TargetMode="External"/><Relationship Id="rId4" Type="http://schemas.openxmlformats.org/officeDocument/2006/relationships/hyperlink" Target="http://thesecatsdonotexist.com/" TargetMode="External"/><Relationship Id="rId11" Type="http://schemas.openxmlformats.org/officeDocument/2006/relationships/image" Target="../media/image7.png"/><Relationship Id="rId10" Type="http://schemas.openxmlformats.org/officeDocument/2006/relationships/image" Target="../media/image10.png"/><Relationship Id="rId9" Type="http://schemas.openxmlformats.org/officeDocument/2006/relationships/hyperlink" Target="https://thisxdoesnotexist.com/" TargetMode="External"/><Relationship Id="rId5" Type="http://schemas.openxmlformats.org/officeDocument/2006/relationships/hyperlink" Target="https://thiscardoesnotexist.glitch.me/" TargetMode="External"/><Relationship Id="rId6" Type="http://schemas.openxmlformats.org/officeDocument/2006/relationships/hyperlink" Target="https://thisrentaldoesnotexist.com/about/" TargetMode="External"/><Relationship Id="rId7" Type="http://schemas.openxmlformats.org/officeDocument/2006/relationships/hyperlink" Target="https://thisrentaldoesnotexist.com/about/" TargetMode="External"/><Relationship Id="rId8" Type="http://schemas.openxmlformats.org/officeDocument/2006/relationships/hyperlink" Target="https://imgflip.com/ai-mem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drive.google.com/file/d/1paPn-K8_tXV-rILhsTZpykY7s9sQHdS7/view" TargetMode="External"/><Relationship Id="rId4" Type="http://schemas.openxmlformats.org/officeDocument/2006/relationships/image" Target="../media/image9.jp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arxiv.org/abs/1706.03762" TargetMode="External"/><Relationship Id="rId4" Type="http://schemas.openxmlformats.org/officeDocument/2006/relationships/hyperlink" Target="https://medium.com/inside-machine-learning/what-is-a-transformer-d07dd1fbec04" TargetMode="External"/><Relationship Id="rId11" Type="http://schemas.openxmlformats.org/officeDocument/2006/relationships/hyperlink" Target="https://www.nytimes.com/2018/10/25/arts/design/ai-art-sold-christies.html" TargetMode="External"/><Relationship Id="rId10" Type="http://schemas.openxmlformats.org/officeDocument/2006/relationships/hyperlink" Target="https://www.theverge.com/2018/10/23/18013190/ai-art-portrait-auction-christies-belamy-obvious-robbie-barrat-gans" TargetMode="External"/><Relationship Id="rId12" Type="http://schemas.openxmlformats.org/officeDocument/2006/relationships/hyperlink" Target="https://github.com/NVlabs/stylegan" TargetMode="External"/><Relationship Id="rId9" Type="http://schemas.openxmlformats.org/officeDocument/2006/relationships/hyperlink" Target="http://www.memo.tv/works/learning-to-see/" TargetMode="External"/><Relationship Id="rId5" Type="http://schemas.openxmlformats.org/officeDocument/2006/relationships/hyperlink" Target="https://pathmind.com/wiki/attention-mechanism-memory-network" TargetMode="External"/><Relationship Id="rId6" Type="http://schemas.openxmlformats.org/officeDocument/2006/relationships/hyperlink" Target="https://openai.com/blog/gpt-2-1-5b-release/" TargetMode="External"/><Relationship Id="rId7" Type="http://schemas.openxmlformats.org/officeDocument/2006/relationships/hyperlink" Target="https://arxiv.org/abs/1406.2661" TargetMode="External"/><Relationship Id="rId8" Type="http://schemas.openxmlformats.org/officeDocument/2006/relationships/hyperlink" Target="https://roberttwomey.github.io/ucsd-ml-ar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Good morning everyone.</a:t>
            </a:r>
            <a:endParaRPr sz="2000"/>
          </a:p>
          <a:p>
            <a:pPr indent="0" lvl="0" marL="0" rtl="0" algn="l">
              <a:spcBef>
                <a:spcPts val="0"/>
              </a:spcBef>
              <a:spcAft>
                <a:spcPts val="0"/>
              </a:spcAft>
              <a:buNone/>
            </a:pPr>
            <a:br>
              <a:rPr lang="en" sz="2000"/>
            </a:br>
            <a:r>
              <a:rPr lang="en" sz="2000"/>
              <a:t>Please pull the latest files from the shared repo.</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They are a copy of these slides and a new Jupyter notebook.</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We will begin shortly.</a:t>
            </a:r>
            <a:endParaRPr sz="2000"/>
          </a:p>
        </p:txBody>
      </p:sp>
      <p:sp>
        <p:nvSpPr>
          <p:cNvPr id="278" name="Google Shape;278;p13"/>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35" name="Shape 335"/>
        <p:cNvGrpSpPr/>
        <p:nvPr/>
      </p:nvGrpSpPr>
      <p:grpSpPr>
        <a:xfrm>
          <a:off x="0" y="0"/>
          <a:ext cx="0" cy="0"/>
          <a:chOff x="0" y="0"/>
          <a:chExt cx="0" cy="0"/>
        </a:xfrm>
      </p:grpSpPr>
      <p:sp>
        <p:nvSpPr>
          <p:cNvPr id="336" name="Google Shape;336;p22"/>
          <p:cNvSpPr txBox="1"/>
          <p:nvPr>
            <p:ph type="title"/>
          </p:nvPr>
        </p:nvSpPr>
        <p:spPr>
          <a:xfrm>
            <a:off x="1303800" y="598575"/>
            <a:ext cx="7433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GPT-2 Examples</a:t>
            </a:r>
            <a:endParaRPr>
              <a:solidFill>
                <a:srgbClr val="FFFFFF"/>
              </a:solidFill>
            </a:endParaRPr>
          </a:p>
        </p:txBody>
      </p:sp>
      <p:sp>
        <p:nvSpPr>
          <p:cNvPr id="337" name="Google Shape;337;p22"/>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338" name="Google Shape;338;p22"/>
          <p:cNvPicPr preferRelativeResize="0"/>
          <p:nvPr/>
        </p:nvPicPr>
        <p:blipFill>
          <a:blip r:embed="rId3">
            <a:alphaModFix/>
          </a:blip>
          <a:stretch>
            <a:fillRect/>
          </a:stretch>
        </p:blipFill>
        <p:spPr>
          <a:xfrm>
            <a:off x="1284025" y="1396550"/>
            <a:ext cx="7473245" cy="324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2" name="Shape 342"/>
        <p:cNvGrpSpPr/>
        <p:nvPr/>
      </p:nvGrpSpPr>
      <p:grpSpPr>
        <a:xfrm>
          <a:off x="0" y="0"/>
          <a:ext cx="0" cy="0"/>
          <a:chOff x="0" y="0"/>
          <a:chExt cx="0" cy="0"/>
        </a:xfrm>
      </p:grpSpPr>
      <p:sp>
        <p:nvSpPr>
          <p:cNvPr id="343" name="Google Shape;343;p23"/>
          <p:cNvSpPr txBox="1"/>
          <p:nvPr>
            <p:ph type="title"/>
          </p:nvPr>
        </p:nvSpPr>
        <p:spPr>
          <a:xfrm>
            <a:off x="1303800" y="598575"/>
            <a:ext cx="7433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GPT-2 Examples</a:t>
            </a:r>
            <a:endParaRPr>
              <a:solidFill>
                <a:srgbClr val="FFFFFF"/>
              </a:solidFill>
            </a:endParaRPr>
          </a:p>
        </p:txBody>
      </p:sp>
      <p:sp>
        <p:nvSpPr>
          <p:cNvPr id="344" name="Google Shape;344;p23"/>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45" name="Google Shape;345;p23"/>
          <p:cNvSpPr txBox="1"/>
          <p:nvPr/>
        </p:nvSpPr>
        <p:spPr>
          <a:xfrm>
            <a:off x="1384800" y="2334000"/>
            <a:ext cx="63744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u="sng">
                <a:solidFill>
                  <a:schemeClr val="hlink"/>
                </a:solidFill>
                <a:latin typeface="Maven Pro"/>
                <a:ea typeface="Maven Pro"/>
                <a:cs typeface="Maven Pro"/>
                <a:sym typeface="Maven Pro"/>
                <a:hlinkClick r:id="rId3"/>
              </a:rPr>
              <a:t>https://talktotransformer.com/</a:t>
            </a:r>
            <a:endParaRPr b="1" sz="2800">
              <a:solidFill>
                <a:srgbClr val="FFFFFF"/>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9" name="Shape 349"/>
        <p:cNvGrpSpPr/>
        <p:nvPr/>
      </p:nvGrpSpPr>
      <p:grpSpPr>
        <a:xfrm>
          <a:off x="0" y="0"/>
          <a:ext cx="0" cy="0"/>
          <a:chOff x="0" y="0"/>
          <a:chExt cx="0" cy="0"/>
        </a:xfrm>
      </p:grpSpPr>
      <p:sp>
        <p:nvSpPr>
          <p:cNvPr id="350" name="Google Shape;350;p24"/>
          <p:cNvSpPr txBox="1"/>
          <p:nvPr>
            <p:ph type="title"/>
          </p:nvPr>
        </p:nvSpPr>
        <p:spPr>
          <a:xfrm>
            <a:off x="1303800" y="598575"/>
            <a:ext cx="7433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Generative Adversarial Networks (GANs)</a:t>
            </a:r>
            <a:endParaRPr>
              <a:solidFill>
                <a:srgbClr val="FFFFFF"/>
              </a:solidFill>
            </a:endParaRPr>
          </a:p>
        </p:txBody>
      </p:sp>
      <p:sp>
        <p:nvSpPr>
          <p:cNvPr id="351" name="Google Shape;351;p24"/>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52" name="Google Shape;352;p24"/>
          <p:cNvSpPr txBox="1"/>
          <p:nvPr>
            <p:ph idx="1" type="body"/>
          </p:nvPr>
        </p:nvSpPr>
        <p:spPr>
          <a:xfrm>
            <a:off x="233475" y="1256225"/>
            <a:ext cx="4620000" cy="3498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GANs generate artificial samples in the medium they are trained on. (images, music, etc.)</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GANs consist of two neural networks, a generator and a discriminator. </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The generator produces artificial samples and the discriminator is tasked with determining if a sample is real or fake.</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The generator input is a random vector (noise) and it transforms it into output. Its initial outputs are noise.</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As the model trains the generator receives feedback from the discriminator and learns to produce more realistic images.</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The discriminator also improves over time by comparing the generated samples with real samples.</a:t>
            </a:r>
            <a:endParaRPr b="1" sz="1200">
              <a:solidFill>
                <a:srgbClr val="FFFFFF"/>
              </a:solidFill>
              <a:latin typeface="Maven Pro"/>
              <a:ea typeface="Maven Pro"/>
              <a:cs typeface="Maven Pro"/>
              <a:sym typeface="Maven Pro"/>
            </a:endParaRPr>
          </a:p>
          <a:p>
            <a:pPr indent="0" lvl="0" marL="457200" rtl="0" algn="l">
              <a:lnSpc>
                <a:spcPct val="115000"/>
              </a:lnSpc>
              <a:spcBef>
                <a:spcPts val="1600"/>
              </a:spcBef>
              <a:spcAft>
                <a:spcPts val="1600"/>
              </a:spcAft>
              <a:buNone/>
            </a:pPr>
            <a:r>
              <a:t/>
            </a:r>
            <a:endParaRPr b="1" sz="1200">
              <a:solidFill>
                <a:srgbClr val="FFFFFF"/>
              </a:solidFill>
              <a:latin typeface="Maven Pro"/>
              <a:ea typeface="Maven Pro"/>
              <a:cs typeface="Maven Pro"/>
              <a:sym typeface="Maven Pro"/>
            </a:endParaRPr>
          </a:p>
        </p:txBody>
      </p:sp>
      <p:pic>
        <p:nvPicPr>
          <p:cNvPr id="353" name="Google Shape;353;p24"/>
          <p:cNvPicPr preferRelativeResize="0"/>
          <p:nvPr/>
        </p:nvPicPr>
        <p:blipFill>
          <a:blip r:embed="rId3">
            <a:alphaModFix/>
          </a:blip>
          <a:stretch>
            <a:fillRect/>
          </a:stretch>
        </p:blipFill>
        <p:spPr>
          <a:xfrm>
            <a:off x="4945598" y="1161888"/>
            <a:ext cx="3999900" cy="359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1000"/>
                                        <p:tgtEl>
                                          <p:spTgt spid="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animEffect filter="fade" transition="in">
                                      <p:cBhvr>
                                        <p:cTn dur="1000"/>
                                        <p:tgtEl>
                                          <p:spTgt spid="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animEffect filter="fade" transition="in">
                                      <p:cBhvr>
                                        <p:cTn dur="1000"/>
                                        <p:tgtEl>
                                          <p:spTgt spid="3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3" st="3"/>
                                            </p:txEl>
                                          </p:spTgt>
                                        </p:tgtEl>
                                        <p:attrNameLst>
                                          <p:attrName>style.visibility</p:attrName>
                                        </p:attrNameLst>
                                      </p:cBhvr>
                                      <p:to>
                                        <p:strVal val="visible"/>
                                      </p:to>
                                    </p:set>
                                    <p:animEffect filter="fade" transition="in">
                                      <p:cBhvr>
                                        <p:cTn dur="1000"/>
                                        <p:tgtEl>
                                          <p:spTgt spid="3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4" st="4"/>
                                            </p:txEl>
                                          </p:spTgt>
                                        </p:tgtEl>
                                        <p:attrNameLst>
                                          <p:attrName>style.visibility</p:attrName>
                                        </p:attrNameLst>
                                      </p:cBhvr>
                                      <p:to>
                                        <p:strVal val="visible"/>
                                      </p:to>
                                    </p:set>
                                    <p:animEffect filter="fade" transition="in">
                                      <p:cBhvr>
                                        <p:cTn dur="1000"/>
                                        <p:tgtEl>
                                          <p:spTgt spid="3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5" st="5"/>
                                            </p:txEl>
                                          </p:spTgt>
                                        </p:tgtEl>
                                        <p:attrNameLst>
                                          <p:attrName>style.visibility</p:attrName>
                                        </p:attrNameLst>
                                      </p:cBhvr>
                                      <p:to>
                                        <p:strVal val="visible"/>
                                      </p:to>
                                    </p:set>
                                    <p:animEffect filter="fade" transition="in">
                                      <p:cBhvr>
                                        <p:cTn dur="1000"/>
                                        <p:tgtEl>
                                          <p:spTgt spid="3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6" st="6"/>
                                            </p:txEl>
                                          </p:spTgt>
                                        </p:tgtEl>
                                        <p:attrNameLst>
                                          <p:attrName>style.visibility</p:attrName>
                                        </p:attrNameLst>
                                      </p:cBhvr>
                                      <p:to>
                                        <p:strVal val="visible"/>
                                      </p:to>
                                    </p:set>
                                    <p:animEffect filter="fade" transition="in">
                                      <p:cBhvr>
                                        <p:cTn dur="1000"/>
                                        <p:tgtEl>
                                          <p:spTgt spid="35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57" name="Shape 357"/>
        <p:cNvGrpSpPr/>
        <p:nvPr/>
      </p:nvGrpSpPr>
      <p:grpSpPr>
        <a:xfrm>
          <a:off x="0" y="0"/>
          <a:ext cx="0" cy="0"/>
          <a:chOff x="0" y="0"/>
          <a:chExt cx="0" cy="0"/>
        </a:xfrm>
      </p:grpSpPr>
      <p:sp>
        <p:nvSpPr>
          <p:cNvPr id="358" name="Google Shape;358;p25"/>
          <p:cNvSpPr txBox="1"/>
          <p:nvPr>
            <p:ph type="title"/>
          </p:nvPr>
        </p:nvSpPr>
        <p:spPr>
          <a:xfrm>
            <a:off x="1303800" y="598575"/>
            <a:ext cx="7433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Generative Adversarial Networks (GANs)</a:t>
            </a:r>
            <a:endParaRPr>
              <a:solidFill>
                <a:srgbClr val="FFFFFF"/>
              </a:solidFill>
            </a:endParaRPr>
          </a:p>
        </p:txBody>
      </p:sp>
      <p:sp>
        <p:nvSpPr>
          <p:cNvPr id="359" name="Google Shape;359;p25"/>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60" name="Google Shape;360;p25"/>
          <p:cNvSpPr txBox="1"/>
          <p:nvPr>
            <p:ph idx="1" type="body"/>
          </p:nvPr>
        </p:nvSpPr>
        <p:spPr>
          <a:xfrm>
            <a:off x="233475" y="1256225"/>
            <a:ext cx="4620000" cy="3498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The generator can be imagined as a counterfeiter and the discriminator as the police tasked with catching the counterfeit money.</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During training, the generator and discriminator go back and forth, pitted against each other.</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 For the generator to win it must produce counterfeit money that is indistinguishable from real.</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Throughout this process the generator learns new techniques to produce more realistic images while the discriminator gets better at evaluating whether they are real or fake.</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This game between the two introduces the adversarial learning of GANs.</a:t>
            </a:r>
            <a:endParaRPr b="1" sz="1200">
              <a:solidFill>
                <a:srgbClr val="FFFFFF"/>
              </a:solidFill>
              <a:latin typeface="Maven Pro"/>
              <a:ea typeface="Maven Pro"/>
              <a:cs typeface="Maven Pro"/>
              <a:sym typeface="Maven Pro"/>
            </a:endParaRPr>
          </a:p>
          <a:p>
            <a:pPr indent="0" lvl="0" marL="457200" rtl="0" algn="l">
              <a:lnSpc>
                <a:spcPct val="115000"/>
              </a:lnSpc>
              <a:spcBef>
                <a:spcPts val="1600"/>
              </a:spcBef>
              <a:spcAft>
                <a:spcPts val="0"/>
              </a:spcAft>
              <a:buNone/>
            </a:pPr>
            <a:r>
              <a:t/>
            </a:r>
            <a:endParaRPr b="1" sz="1200">
              <a:solidFill>
                <a:srgbClr val="FFFFFF"/>
              </a:solidFill>
              <a:latin typeface="Maven Pro"/>
              <a:ea typeface="Maven Pro"/>
              <a:cs typeface="Maven Pro"/>
              <a:sym typeface="Maven Pro"/>
            </a:endParaRPr>
          </a:p>
          <a:p>
            <a:pPr indent="0" lvl="0" marL="457200" rtl="0" algn="l">
              <a:lnSpc>
                <a:spcPct val="115000"/>
              </a:lnSpc>
              <a:spcBef>
                <a:spcPts val="1600"/>
              </a:spcBef>
              <a:spcAft>
                <a:spcPts val="1600"/>
              </a:spcAft>
              <a:buNone/>
            </a:pPr>
            <a:r>
              <a:t/>
            </a:r>
            <a:endParaRPr b="1" sz="1200">
              <a:solidFill>
                <a:srgbClr val="FFFFFF"/>
              </a:solidFill>
              <a:latin typeface="Maven Pro"/>
              <a:ea typeface="Maven Pro"/>
              <a:cs typeface="Maven Pro"/>
              <a:sym typeface="Maven Pro"/>
            </a:endParaRPr>
          </a:p>
        </p:txBody>
      </p:sp>
      <p:pic>
        <p:nvPicPr>
          <p:cNvPr id="361" name="Google Shape;361;p25"/>
          <p:cNvPicPr preferRelativeResize="0"/>
          <p:nvPr/>
        </p:nvPicPr>
        <p:blipFill>
          <a:blip r:embed="rId3">
            <a:alphaModFix/>
          </a:blip>
          <a:stretch>
            <a:fillRect/>
          </a:stretch>
        </p:blipFill>
        <p:spPr>
          <a:xfrm>
            <a:off x="4945598" y="1161888"/>
            <a:ext cx="3999900" cy="3592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xEl>
                                              <p:pRg end="0" st="0"/>
                                            </p:txEl>
                                          </p:spTgt>
                                        </p:tgtEl>
                                        <p:attrNameLst>
                                          <p:attrName>style.visibility</p:attrName>
                                        </p:attrNameLst>
                                      </p:cBhvr>
                                      <p:to>
                                        <p:strVal val="visible"/>
                                      </p:to>
                                    </p:set>
                                    <p:animEffect filter="fade" transition="in">
                                      <p:cBhvr>
                                        <p:cTn dur="1000"/>
                                        <p:tgtEl>
                                          <p:spTgt spid="3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xEl>
                                              <p:pRg end="1" st="1"/>
                                            </p:txEl>
                                          </p:spTgt>
                                        </p:tgtEl>
                                        <p:attrNameLst>
                                          <p:attrName>style.visibility</p:attrName>
                                        </p:attrNameLst>
                                      </p:cBhvr>
                                      <p:to>
                                        <p:strVal val="visible"/>
                                      </p:to>
                                    </p:set>
                                    <p:animEffect filter="fade" transition="in">
                                      <p:cBhvr>
                                        <p:cTn dur="1000"/>
                                        <p:tgtEl>
                                          <p:spTgt spid="3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xEl>
                                              <p:pRg end="2" st="2"/>
                                            </p:txEl>
                                          </p:spTgt>
                                        </p:tgtEl>
                                        <p:attrNameLst>
                                          <p:attrName>style.visibility</p:attrName>
                                        </p:attrNameLst>
                                      </p:cBhvr>
                                      <p:to>
                                        <p:strVal val="visible"/>
                                      </p:to>
                                    </p:set>
                                    <p:animEffect filter="fade" transition="in">
                                      <p:cBhvr>
                                        <p:cTn dur="1000"/>
                                        <p:tgtEl>
                                          <p:spTgt spid="3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xEl>
                                              <p:pRg end="3" st="3"/>
                                            </p:txEl>
                                          </p:spTgt>
                                        </p:tgtEl>
                                        <p:attrNameLst>
                                          <p:attrName>style.visibility</p:attrName>
                                        </p:attrNameLst>
                                      </p:cBhvr>
                                      <p:to>
                                        <p:strVal val="visible"/>
                                      </p:to>
                                    </p:set>
                                    <p:animEffect filter="fade" transition="in">
                                      <p:cBhvr>
                                        <p:cTn dur="1000"/>
                                        <p:tgtEl>
                                          <p:spTgt spid="3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xEl>
                                              <p:pRg end="4" st="4"/>
                                            </p:txEl>
                                          </p:spTgt>
                                        </p:tgtEl>
                                        <p:attrNameLst>
                                          <p:attrName>style.visibility</p:attrName>
                                        </p:attrNameLst>
                                      </p:cBhvr>
                                      <p:to>
                                        <p:strVal val="visible"/>
                                      </p:to>
                                    </p:set>
                                    <p:animEffect filter="fade" transition="in">
                                      <p:cBhvr>
                                        <p:cTn dur="1000"/>
                                        <p:tgtEl>
                                          <p:spTgt spid="3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xEl>
                                              <p:pRg end="5" st="5"/>
                                            </p:txEl>
                                          </p:spTgt>
                                        </p:tgtEl>
                                        <p:attrNameLst>
                                          <p:attrName>style.visibility</p:attrName>
                                        </p:attrNameLst>
                                      </p:cBhvr>
                                      <p:to>
                                        <p:strVal val="visible"/>
                                      </p:to>
                                    </p:set>
                                    <p:animEffect filter="fade" transition="in">
                                      <p:cBhvr>
                                        <p:cTn dur="1000"/>
                                        <p:tgtEl>
                                          <p:spTgt spid="3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xEl>
                                              <p:pRg end="6" st="6"/>
                                            </p:txEl>
                                          </p:spTgt>
                                        </p:tgtEl>
                                        <p:attrNameLst>
                                          <p:attrName>style.visibility</p:attrName>
                                        </p:attrNameLst>
                                      </p:cBhvr>
                                      <p:to>
                                        <p:strVal val="visible"/>
                                      </p:to>
                                    </p:set>
                                    <p:animEffect filter="fade" transition="in">
                                      <p:cBhvr>
                                        <p:cTn dur="1000"/>
                                        <p:tgtEl>
                                          <p:spTgt spid="36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65" name="Shape 365"/>
        <p:cNvGrpSpPr/>
        <p:nvPr/>
      </p:nvGrpSpPr>
      <p:grpSpPr>
        <a:xfrm>
          <a:off x="0" y="0"/>
          <a:ext cx="0" cy="0"/>
          <a:chOff x="0" y="0"/>
          <a:chExt cx="0" cy="0"/>
        </a:xfrm>
      </p:grpSpPr>
      <p:sp>
        <p:nvSpPr>
          <p:cNvPr id="366" name="Google Shape;366;p26"/>
          <p:cNvSpPr txBox="1"/>
          <p:nvPr>
            <p:ph type="title"/>
          </p:nvPr>
        </p:nvSpPr>
        <p:spPr>
          <a:xfrm>
            <a:off x="1303800" y="598575"/>
            <a:ext cx="7433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StyleGAN and its Improvements</a:t>
            </a:r>
            <a:endParaRPr>
              <a:solidFill>
                <a:srgbClr val="FFFFFF"/>
              </a:solidFill>
            </a:endParaRPr>
          </a:p>
        </p:txBody>
      </p:sp>
      <p:sp>
        <p:nvSpPr>
          <p:cNvPr id="367" name="Google Shape;367;p26"/>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68" name="Google Shape;368;p26"/>
          <p:cNvSpPr txBox="1"/>
          <p:nvPr>
            <p:ph idx="1" type="body"/>
          </p:nvPr>
        </p:nvSpPr>
        <p:spPr>
          <a:xfrm>
            <a:off x="106125" y="1256225"/>
            <a:ext cx="4186800" cy="3498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Nvidia’s StyleGAN architecture, introduced in late 2018, and made open source in February 2019, proposed a different approach to generator architecture that was influenced by machine learning style-transfer literature.</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It utilized progressive resolutions, from 4x4 up to 1024x1024.</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This allows the model to influence specific features ar coarse, middle, and fine resolutions.</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Coarse (4x4-8x28): high level aspects such as pose, general hair style, face shape, etc.</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Middle (16x16-32x32): smaller scale features such as fine facial features, eyes open/closed, hair style</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Fine (64x64-1024x1024): color scheme and micro features</a:t>
            </a:r>
            <a:endParaRPr b="1" sz="1200">
              <a:solidFill>
                <a:srgbClr val="FFFFFF"/>
              </a:solidFill>
              <a:latin typeface="Maven Pro"/>
              <a:ea typeface="Maven Pro"/>
              <a:cs typeface="Maven Pro"/>
              <a:sym typeface="Maven Pro"/>
            </a:endParaRPr>
          </a:p>
          <a:p>
            <a:pPr indent="0" lvl="0" marL="0" rtl="0" algn="l">
              <a:lnSpc>
                <a:spcPct val="115000"/>
              </a:lnSpc>
              <a:spcBef>
                <a:spcPts val="1600"/>
              </a:spcBef>
              <a:spcAft>
                <a:spcPts val="1600"/>
              </a:spcAft>
              <a:buNone/>
            </a:pPr>
            <a:r>
              <a:t/>
            </a:r>
            <a:endParaRPr b="1" sz="1200">
              <a:solidFill>
                <a:srgbClr val="FFFFFF"/>
              </a:solidFill>
              <a:latin typeface="Maven Pro"/>
              <a:ea typeface="Maven Pro"/>
              <a:cs typeface="Maven Pro"/>
              <a:sym typeface="Maven Pro"/>
            </a:endParaRPr>
          </a:p>
        </p:txBody>
      </p:sp>
      <p:pic>
        <p:nvPicPr>
          <p:cNvPr id="369" name="Google Shape;369;p26"/>
          <p:cNvPicPr preferRelativeResize="0"/>
          <p:nvPr/>
        </p:nvPicPr>
        <p:blipFill>
          <a:blip r:embed="rId3">
            <a:alphaModFix/>
          </a:blip>
          <a:stretch>
            <a:fillRect/>
          </a:stretch>
        </p:blipFill>
        <p:spPr>
          <a:xfrm>
            <a:off x="4292825" y="1653563"/>
            <a:ext cx="4773349" cy="2703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0" st="0"/>
                                            </p:txEl>
                                          </p:spTgt>
                                        </p:tgtEl>
                                        <p:attrNameLst>
                                          <p:attrName>style.visibility</p:attrName>
                                        </p:attrNameLst>
                                      </p:cBhvr>
                                      <p:to>
                                        <p:strVal val="visible"/>
                                      </p:to>
                                    </p:set>
                                    <p:animEffect filter="fade" transition="in">
                                      <p:cBhvr>
                                        <p:cTn dur="1000"/>
                                        <p:tgtEl>
                                          <p:spTgt spid="3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1" st="1"/>
                                            </p:txEl>
                                          </p:spTgt>
                                        </p:tgtEl>
                                        <p:attrNameLst>
                                          <p:attrName>style.visibility</p:attrName>
                                        </p:attrNameLst>
                                      </p:cBhvr>
                                      <p:to>
                                        <p:strVal val="visible"/>
                                      </p:to>
                                    </p:set>
                                    <p:animEffect filter="fade" transition="in">
                                      <p:cBhvr>
                                        <p:cTn dur="1000"/>
                                        <p:tgtEl>
                                          <p:spTgt spid="3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2" st="2"/>
                                            </p:txEl>
                                          </p:spTgt>
                                        </p:tgtEl>
                                        <p:attrNameLst>
                                          <p:attrName>style.visibility</p:attrName>
                                        </p:attrNameLst>
                                      </p:cBhvr>
                                      <p:to>
                                        <p:strVal val="visible"/>
                                      </p:to>
                                    </p:set>
                                    <p:animEffect filter="fade" transition="in">
                                      <p:cBhvr>
                                        <p:cTn dur="1000"/>
                                        <p:tgtEl>
                                          <p:spTgt spid="3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3" st="3"/>
                                            </p:txEl>
                                          </p:spTgt>
                                        </p:tgtEl>
                                        <p:attrNameLst>
                                          <p:attrName>style.visibility</p:attrName>
                                        </p:attrNameLst>
                                      </p:cBhvr>
                                      <p:to>
                                        <p:strVal val="visible"/>
                                      </p:to>
                                    </p:set>
                                    <p:animEffect filter="fade" transition="in">
                                      <p:cBhvr>
                                        <p:cTn dur="1000"/>
                                        <p:tgtEl>
                                          <p:spTgt spid="3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4" st="4"/>
                                            </p:txEl>
                                          </p:spTgt>
                                        </p:tgtEl>
                                        <p:attrNameLst>
                                          <p:attrName>style.visibility</p:attrName>
                                        </p:attrNameLst>
                                      </p:cBhvr>
                                      <p:to>
                                        <p:strVal val="visible"/>
                                      </p:to>
                                    </p:set>
                                    <p:animEffect filter="fade" transition="in">
                                      <p:cBhvr>
                                        <p:cTn dur="1000"/>
                                        <p:tgtEl>
                                          <p:spTgt spid="3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5" st="5"/>
                                            </p:txEl>
                                          </p:spTgt>
                                        </p:tgtEl>
                                        <p:attrNameLst>
                                          <p:attrName>style.visibility</p:attrName>
                                        </p:attrNameLst>
                                      </p:cBhvr>
                                      <p:to>
                                        <p:strVal val="visible"/>
                                      </p:to>
                                    </p:set>
                                    <p:animEffect filter="fade" transition="in">
                                      <p:cBhvr>
                                        <p:cTn dur="1000"/>
                                        <p:tgtEl>
                                          <p:spTgt spid="3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xEl>
                                              <p:pRg end="6" st="6"/>
                                            </p:txEl>
                                          </p:spTgt>
                                        </p:tgtEl>
                                        <p:attrNameLst>
                                          <p:attrName>style.visibility</p:attrName>
                                        </p:attrNameLst>
                                      </p:cBhvr>
                                      <p:to>
                                        <p:strVal val="visible"/>
                                      </p:to>
                                    </p:set>
                                    <p:animEffect filter="fade" transition="in">
                                      <p:cBhvr>
                                        <p:cTn dur="1000"/>
                                        <p:tgtEl>
                                          <p:spTgt spid="36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7"/>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Paper (PDF):&#10;http://stylegan.xyz/paper&#10;&#10;Authors:&#10;Tero Karras (NVIDIA)&#10;Samuli Laine (NVIDIA)&#10;Timo Aila (NVIDIA)&#10;&#10;Abstract:&#10;We propose an alternative generator architecture for generative adversarial networks, borrowing from style transfer literature. The new architecture leads to an automatically learned, unsupervised separation of high-level attributes (e.g., pose and identity when trained on human faces) and stochastic variation in the generated images (e.g., freckles, hair), and it enables intuitive, scale-specific control of the synthesis. The new generator improves the state-of-the-art in terms of traditional distribution quality metrics, leads to demonstrably better interpolation properties, and also better disentangles the latent factors of variation. To quantify interpolation quality and disentanglement, we propose two new, automated methods that are applicable to any generator architecture. Finally, we introduce a new, highly varied and high-quality dataset of human faces." id="375" name="Google Shape;375;p27" title="A Style-Based Generator Architecture for Generative Adversarial Networks">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
        <p:nvSpPr>
          <p:cNvPr id="376" name="Google Shape;376;p27"/>
          <p:cNvSpPr txBox="1"/>
          <p:nvPr/>
        </p:nvSpPr>
        <p:spPr>
          <a:xfrm>
            <a:off x="1954650" y="4478450"/>
            <a:ext cx="52347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u="sng">
                <a:solidFill>
                  <a:schemeClr val="hlink"/>
                </a:solidFill>
                <a:latin typeface="Maven Pro"/>
                <a:ea typeface="Maven Pro"/>
                <a:cs typeface="Maven Pro"/>
                <a:sym typeface="Maven Pro"/>
                <a:hlinkClick r:id="rId5"/>
              </a:rPr>
              <a:t>https://www.youtube.com/watch?v=kSLJriaOumA&amp;feature=emb_title</a:t>
            </a:r>
            <a:endParaRPr b="1">
              <a:latin typeface="Maven Pro"/>
              <a:ea typeface="Maven Pro"/>
              <a:cs typeface="Maven Pro"/>
              <a:sym typeface="Maven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28"/>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28"/>
          <p:cNvSpPr txBox="1"/>
          <p:nvPr/>
        </p:nvSpPr>
        <p:spPr>
          <a:xfrm>
            <a:off x="3072000" y="4777800"/>
            <a:ext cx="30000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u="sng">
                <a:solidFill>
                  <a:schemeClr val="hlink"/>
                </a:solidFill>
                <a:latin typeface="Maven Pro"/>
                <a:ea typeface="Maven Pro"/>
                <a:cs typeface="Maven Pro"/>
                <a:sym typeface="Maven Pro"/>
                <a:hlinkClick r:id="rId3"/>
              </a:rPr>
              <a:t>https://vimeo.com/260612034</a:t>
            </a:r>
            <a:endParaRPr b="1">
              <a:latin typeface="Maven Pro"/>
              <a:ea typeface="Maven Pro"/>
              <a:cs typeface="Maven Pro"/>
              <a:sym typeface="Maven Pro"/>
            </a:endParaRPr>
          </a:p>
        </p:txBody>
      </p:sp>
      <p:pic>
        <p:nvPicPr>
          <p:cNvPr id="383" name="Google Shape;383;p28"/>
          <p:cNvPicPr preferRelativeResize="0"/>
          <p:nvPr/>
        </p:nvPicPr>
        <p:blipFill>
          <a:blip r:embed="rId4">
            <a:alphaModFix/>
          </a:blip>
          <a:stretch>
            <a:fillRect/>
          </a:stretch>
        </p:blipFill>
        <p:spPr>
          <a:xfrm>
            <a:off x="365300" y="685800"/>
            <a:ext cx="8413403" cy="4067526"/>
          </a:xfrm>
          <a:prstGeom prst="rect">
            <a:avLst/>
          </a:prstGeom>
          <a:noFill/>
          <a:ln>
            <a:noFill/>
          </a:ln>
        </p:spPr>
      </p:pic>
      <p:sp>
        <p:nvSpPr>
          <p:cNvPr id="384" name="Google Shape;384;p28"/>
          <p:cNvSpPr txBox="1"/>
          <p:nvPr/>
        </p:nvSpPr>
        <p:spPr>
          <a:xfrm>
            <a:off x="2322150" y="240550"/>
            <a:ext cx="44997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aven Pro"/>
                <a:ea typeface="Maven Pro"/>
                <a:cs typeface="Maven Pro"/>
                <a:sym typeface="Maven Pro"/>
              </a:rPr>
              <a:t>Learning to See</a:t>
            </a:r>
            <a:endParaRPr b="1">
              <a:solidFill>
                <a:srgbClr val="FFFFFF"/>
              </a:solidFill>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88" name="Shape 388"/>
        <p:cNvGrpSpPr/>
        <p:nvPr/>
      </p:nvGrpSpPr>
      <p:grpSpPr>
        <a:xfrm>
          <a:off x="0" y="0"/>
          <a:ext cx="0" cy="0"/>
          <a:chOff x="0" y="0"/>
          <a:chExt cx="0" cy="0"/>
        </a:xfrm>
      </p:grpSpPr>
      <p:sp>
        <p:nvSpPr>
          <p:cNvPr id="389" name="Google Shape;389;p29"/>
          <p:cNvSpPr txBox="1"/>
          <p:nvPr>
            <p:ph type="title"/>
          </p:nvPr>
        </p:nvSpPr>
        <p:spPr>
          <a:xfrm>
            <a:off x="1303800" y="598575"/>
            <a:ext cx="7433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AI Art at Christie’s</a:t>
            </a:r>
            <a:endParaRPr>
              <a:solidFill>
                <a:srgbClr val="FFFFFF"/>
              </a:solidFill>
            </a:endParaRPr>
          </a:p>
        </p:txBody>
      </p:sp>
      <p:sp>
        <p:nvSpPr>
          <p:cNvPr id="390" name="Google Shape;390;p29"/>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91" name="Google Shape;391;p29"/>
          <p:cNvSpPr txBox="1"/>
          <p:nvPr>
            <p:ph idx="1" type="body"/>
          </p:nvPr>
        </p:nvSpPr>
        <p:spPr>
          <a:xfrm>
            <a:off x="106125" y="1256225"/>
            <a:ext cx="4186800" cy="3498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Created by French art collective Obvious</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Titled </a:t>
            </a:r>
            <a:r>
              <a:rPr b="1" i="1" lang="en" sz="1200">
                <a:solidFill>
                  <a:srgbClr val="FFFFFF"/>
                </a:solidFill>
                <a:latin typeface="Maven Pro"/>
                <a:ea typeface="Maven Pro"/>
                <a:cs typeface="Maven Pro"/>
                <a:sym typeface="Maven Pro"/>
              </a:rPr>
              <a:t>Portrait of Edmond Belamy</a:t>
            </a:r>
            <a:endParaRPr b="1" i="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Was put up for auction at the </a:t>
            </a:r>
            <a:r>
              <a:rPr b="1" i="1" lang="en" sz="1200">
                <a:solidFill>
                  <a:srgbClr val="FFFFFF"/>
                </a:solidFill>
                <a:latin typeface="Maven Pro"/>
                <a:ea typeface="Maven Pro"/>
                <a:cs typeface="Maven Pro"/>
                <a:sym typeface="Maven Pro"/>
              </a:rPr>
              <a:t>Prints &amp; Multiples </a:t>
            </a:r>
            <a:r>
              <a:rPr b="1" lang="en" sz="1200">
                <a:solidFill>
                  <a:srgbClr val="FFFFFF"/>
                </a:solidFill>
                <a:latin typeface="Maven Pro"/>
                <a:ea typeface="Maven Pro"/>
                <a:cs typeface="Maven Pro"/>
                <a:sym typeface="Maven Pro"/>
              </a:rPr>
              <a:t>sale at Christie’s in 2018</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Hung across from an Andy Warhol print that sold for $75K</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How much do you think this piece sold for?</a:t>
            </a:r>
            <a:endParaRPr b="1" sz="1200">
              <a:solidFill>
                <a:srgbClr val="FFFFFF"/>
              </a:solidFill>
              <a:latin typeface="Maven Pro"/>
              <a:ea typeface="Maven Pro"/>
              <a:cs typeface="Maven Pro"/>
              <a:sym typeface="Maven Pro"/>
            </a:endParaRPr>
          </a:p>
          <a:p>
            <a:pPr indent="-304800" lvl="0" marL="914400" rtl="0" algn="l">
              <a:lnSpc>
                <a:spcPct val="115000"/>
              </a:lnSpc>
              <a:spcBef>
                <a:spcPts val="0"/>
              </a:spcBef>
              <a:spcAft>
                <a:spcPts val="0"/>
              </a:spcAft>
              <a:buClr>
                <a:srgbClr val="FFFFFF"/>
              </a:buClr>
              <a:buSzPts val="1200"/>
              <a:buFont typeface="Maven Pro"/>
              <a:buAutoNum type="alphaUcPeriod"/>
            </a:pPr>
            <a:r>
              <a:rPr b="1" lang="en" sz="1200">
                <a:solidFill>
                  <a:srgbClr val="FFFFFF"/>
                </a:solidFill>
                <a:latin typeface="Maven Pro"/>
                <a:ea typeface="Maven Pro"/>
                <a:cs typeface="Maven Pro"/>
                <a:sym typeface="Maven Pro"/>
              </a:rPr>
              <a:t>$0-$100K</a:t>
            </a:r>
            <a:endParaRPr b="1" sz="1200">
              <a:solidFill>
                <a:srgbClr val="FFFFFF"/>
              </a:solidFill>
              <a:latin typeface="Maven Pro"/>
              <a:ea typeface="Maven Pro"/>
              <a:cs typeface="Maven Pro"/>
              <a:sym typeface="Maven Pro"/>
            </a:endParaRPr>
          </a:p>
          <a:p>
            <a:pPr indent="-304800" lvl="0" marL="914400" rtl="0" algn="l">
              <a:lnSpc>
                <a:spcPct val="115000"/>
              </a:lnSpc>
              <a:spcBef>
                <a:spcPts val="0"/>
              </a:spcBef>
              <a:spcAft>
                <a:spcPts val="0"/>
              </a:spcAft>
              <a:buClr>
                <a:srgbClr val="FFFFFF"/>
              </a:buClr>
              <a:buSzPts val="1200"/>
              <a:buFont typeface="Maven Pro"/>
              <a:buAutoNum type="alphaUcPeriod"/>
            </a:pPr>
            <a:r>
              <a:rPr b="1" lang="en" sz="1200">
                <a:solidFill>
                  <a:srgbClr val="FFFFFF"/>
                </a:solidFill>
                <a:latin typeface="Maven Pro"/>
                <a:ea typeface="Maven Pro"/>
                <a:cs typeface="Maven Pro"/>
                <a:sym typeface="Maven Pro"/>
              </a:rPr>
              <a:t>$100K-$250K</a:t>
            </a:r>
            <a:endParaRPr b="1" sz="1200">
              <a:solidFill>
                <a:srgbClr val="FFFFFF"/>
              </a:solidFill>
              <a:latin typeface="Maven Pro"/>
              <a:ea typeface="Maven Pro"/>
              <a:cs typeface="Maven Pro"/>
              <a:sym typeface="Maven Pro"/>
            </a:endParaRPr>
          </a:p>
          <a:p>
            <a:pPr indent="-304800" lvl="0" marL="914400" rtl="0" algn="l">
              <a:lnSpc>
                <a:spcPct val="115000"/>
              </a:lnSpc>
              <a:spcBef>
                <a:spcPts val="0"/>
              </a:spcBef>
              <a:spcAft>
                <a:spcPts val="0"/>
              </a:spcAft>
              <a:buClr>
                <a:srgbClr val="FFFFFF"/>
              </a:buClr>
              <a:buSzPts val="1200"/>
              <a:buFont typeface="Maven Pro"/>
              <a:buAutoNum type="alphaUcPeriod"/>
            </a:pPr>
            <a:r>
              <a:rPr b="1" lang="en" sz="1200">
                <a:solidFill>
                  <a:srgbClr val="FFFFFF"/>
                </a:solidFill>
                <a:latin typeface="Maven Pro"/>
                <a:ea typeface="Maven Pro"/>
                <a:cs typeface="Maven Pro"/>
                <a:sym typeface="Maven Pro"/>
              </a:rPr>
              <a:t>$250K-$500K</a:t>
            </a:r>
            <a:endParaRPr b="1" sz="1200">
              <a:solidFill>
                <a:srgbClr val="FFFFFF"/>
              </a:solidFill>
              <a:latin typeface="Maven Pro"/>
              <a:ea typeface="Maven Pro"/>
              <a:cs typeface="Maven Pro"/>
              <a:sym typeface="Maven Pro"/>
            </a:endParaRPr>
          </a:p>
          <a:p>
            <a:pPr indent="-304800" lvl="0" marL="914400" rtl="0" algn="l">
              <a:lnSpc>
                <a:spcPct val="115000"/>
              </a:lnSpc>
              <a:spcBef>
                <a:spcPts val="0"/>
              </a:spcBef>
              <a:spcAft>
                <a:spcPts val="0"/>
              </a:spcAft>
              <a:buClr>
                <a:srgbClr val="FFFFFF"/>
              </a:buClr>
              <a:buSzPts val="1200"/>
              <a:buFont typeface="Maven Pro"/>
              <a:buAutoNum type="alphaUcPeriod"/>
            </a:pPr>
            <a:r>
              <a:rPr b="1" lang="en" sz="1200">
                <a:solidFill>
                  <a:srgbClr val="FFFFFF"/>
                </a:solidFill>
                <a:latin typeface="Maven Pro"/>
                <a:ea typeface="Maven Pro"/>
                <a:cs typeface="Maven Pro"/>
                <a:sym typeface="Maven Pro"/>
              </a:rPr>
              <a:t>$500-$750K</a:t>
            </a:r>
            <a:endParaRPr b="1" sz="1200">
              <a:solidFill>
                <a:srgbClr val="FFFFFF"/>
              </a:solidFill>
              <a:latin typeface="Maven Pro"/>
              <a:ea typeface="Maven Pro"/>
              <a:cs typeface="Maven Pro"/>
              <a:sym typeface="Maven Pro"/>
            </a:endParaRPr>
          </a:p>
          <a:p>
            <a:pPr indent="-304800" lvl="0" marL="914400" rtl="0" algn="l">
              <a:lnSpc>
                <a:spcPct val="115000"/>
              </a:lnSpc>
              <a:spcBef>
                <a:spcPts val="0"/>
              </a:spcBef>
              <a:spcAft>
                <a:spcPts val="0"/>
              </a:spcAft>
              <a:buClr>
                <a:srgbClr val="FFFFFF"/>
              </a:buClr>
              <a:buSzPts val="1200"/>
              <a:buFont typeface="Maven Pro"/>
              <a:buAutoNum type="alphaUcPeriod"/>
            </a:pPr>
            <a:r>
              <a:rPr b="1" lang="en" sz="1200">
                <a:solidFill>
                  <a:srgbClr val="FFFFFF"/>
                </a:solidFill>
                <a:latin typeface="Maven Pro"/>
                <a:ea typeface="Maven Pro"/>
                <a:cs typeface="Maven Pro"/>
                <a:sym typeface="Maven Pro"/>
              </a:rPr>
              <a:t>$750K+</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Was made using mostly borrowed open source code.</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a:solidFill>
                  <a:srgbClr val="FFFFFF"/>
                </a:solidFill>
                <a:latin typeface="Maven Pro"/>
                <a:ea typeface="Maven Pro"/>
                <a:cs typeface="Maven Pro"/>
                <a:sym typeface="Maven Pro"/>
              </a:rPr>
              <a:t>Again begs the question of who is responsible for this piece and what role did ML play?</a:t>
            </a:r>
            <a:endParaRPr b="1" sz="1200">
              <a:solidFill>
                <a:srgbClr val="FFFFFF"/>
              </a:solidFill>
              <a:latin typeface="Maven Pro"/>
              <a:ea typeface="Maven Pro"/>
              <a:cs typeface="Maven Pro"/>
              <a:sym typeface="Maven Pro"/>
            </a:endParaRPr>
          </a:p>
          <a:p>
            <a:pPr indent="0" lvl="0" marL="0" rtl="0" algn="l">
              <a:lnSpc>
                <a:spcPct val="115000"/>
              </a:lnSpc>
              <a:spcBef>
                <a:spcPts val="1600"/>
              </a:spcBef>
              <a:spcAft>
                <a:spcPts val="1600"/>
              </a:spcAft>
              <a:buNone/>
            </a:pPr>
            <a:r>
              <a:t/>
            </a:r>
            <a:endParaRPr b="1" sz="1200">
              <a:solidFill>
                <a:srgbClr val="FFFFFF"/>
              </a:solidFill>
              <a:latin typeface="Maven Pro"/>
              <a:ea typeface="Maven Pro"/>
              <a:cs typeface="Maven Pro"/>
              <a:sym typeface="Maven Pro"/>
            </a:endParaRPr>
          </a:p>
        </p:txBody>
      </p:sp>
      <p:pic>
        <p:nvPicPr>
          <p:cNvPr id="392" name="Google Shape;392;p29"/>
          <p:cNvPicPr preferRelativeResize="0"/>
          <p:nvPr/>
        </p:nvPicPr>
        <p:blipFill>
          <a:blip r:embed="rId3">
            <a:alphaModFix/>
          </a:blip>
          <a:stretch>
            <a:fillRect/>
          </a:stretch>
        </p:blipFill>
        <p:spPr>
          <a:xfrm>
            <a:off x="4958425" y="1588225"/>
            <a:ext cx="3779067" cy="2834300"/>
          </a:xfrm>
          <a:prstGeom prst="rect">
            <a:avLst/>
          </a:prstGeom>
          <a:noFill/>
          <a:ln>
            <a:noFill/>
          </a:ln>
        </p:spPr>
      </p:pic>
      <p:sp>
        <p:nvSpPr>
          <p:cNvPr id="393" name="Google Shape;393;p29"/>
          <p:cNvSpPr txBox="1"/>
          <p:nvPr/>
        </p:nvSpPr>
        <p:spPr>
          <a:xfrm>
            <a:off x="5935900" y="4711925"/>
            <a:ext cx="2490300" cy="1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94" name="Google Shape;394;p29"/>
          <p:cNvPicPr preferRelativeResize="0"/>
          <p:nvPr/>
        </p:nvPicPr>
        <p:blipFill>
          <a:blip r:embed="rId4">
            <a:alphaModFix/>
          </a:blip>
          <a:stretch>
            <a:fillRect/>
          </a:stretch>
        </p:blipFill>
        <p:spPr>
          <a:xfrm>
            <a:off x="4764825" y="4538500"/>
            <a:ext cx="4166263" cy="293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0" st="0"/>
                                            </p:txEl>
                                          </p:spTgt>
                                        </p:tgtEl>
                                        <p:attrNameLst>
                                          <p:attrName>style.visibility</p:attrName>
                                        </p:attrNameLst>
                                      </p:cBhvr>
                                      <p:to>
                                        <p:strVal val="visible"/>
                                      </p:to>
                                    </p:set>
                                    <p:animEffect filter="fade" transition="in">
                                      <p:cBhvr>
                                        <p:cTn dur="1000"/>
                                        <p:tgtEl>
                                          <p:spTgt spid="3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1" st="1"/>
                                            </p:txEl>
                                          </p:spTgt>
                                        </p:tgtEl>
                                        <p:attrNameLst>
                                          <p:attrName>style.visibility</p:attrName>
                                        </p:attrNameLst>
                                      </p:cBhvr>
                                      <p:to>
                                        <p:strVal val="visible"/>
                                      </p:to>
                                    </p:set>
                                    <p:animEffect filter="fade" transition="in">
                                      <p:cBhvr>
                                        <p:cTn dur="1000"/>
                                        <p:tgtEl>
                                          <p:spTgt spid="3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2" st="2"/>
                                            </p:txEl>
                                          </p:spTgt>
                                        </p:tgtEl>
                                        <p:attrNameLst>
                                          <p:attrName>style.visibility</p:attrName>
                                        </p:attrNameLst>
                                      </p:cBhvr>
                                      <p:to>
                                        <p:strVal val="visible"/>
                                      </p:to>
                                    </p:set>
                                    <p:animEffect filter="fade" transition="in">
                                      <p:cBhvr>
                                        <p:cTn dur="1000"/>
                                        <p:tgtEl>
                                          <p:spTgt spid="3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3" st="3"/>
                                            </p:txEl>
                                          </p:spTgt>
                                        </p:tgtEl>
                                        <p:attrNameLst>
                                          <p:attrName>style.visibility</p:attrName>
                                        </p:attrNameLst>
                                      </p:cBhvr>
                                      <p:to>
                                        <p:strVal val="visible"/>
                                      </p:to>
                                    </p:set>
                                    <p:animEffect filter="fade" transition="in">
                                      <p:cBhvr>
                                        <p:cTn dur="1000"/>
                                        <p:tgtEl>
                                          <p:spTgt spid="3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4" st="4"/>
                                            </p:txEl>
                                          </p:spTgt>
                                        </p:tgtEl>
                                        <p:attrNameLst>
                                          <p:attrName>style.visibility</p:attrName>
                                        </p:attrNameLst>
                                      </p:cBhvr>
                                      <p:to>
                                        <p:strVal val="visible"/>
                                      </p:to>
                                    </p:set>
                                    <p:animEffect filter="fade" transition="in">
                                      <p:cBhvr>
                                        <p:cTn dur="1000"/>
                                        <p:tgtEl>
                                          <p:spTgt spid="3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5" st="5"/>
                                            </p:txEl>
                                          </p:spTgt>
                                        </p:tgtEl>
                                        <p:attrNameLst>
                                          <p:attrName>style.visibility</p:attrName>
                                        </p:attrNameLst>
                                      </p:cBhvr>
                                      <p:to>
                                        <p:strVal val="visible"/>
                                      </p:to>
                                    </p:set>
                                    <p:animEffect filter="fade" transition="in">
                                      <p:cBhvr>
                                        <p:cTn dur="1000"/>
                                        <p:tgtEl>
                                          <p:spTgt spid="3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6" st="6"/>
                                            </p:txEl>
                                          </p:spTgt>
                                        </p:tgtEl>
                                        <p:attrNameLst>
                                          <p:attrName>style.visibility</p:attrName>
                                        </p:attrNameLst>
                                      </p:cBhvr>
                                      <p:to>
                                        <p:strVal val="visible"/>
                                      </p:to>
                                    </p:set>
                                    <p:animEffect filter="fade" transition="in">
                                      <p:cBhvr>
                                        <p:cTn dur="1000"/>
                                        <p:tgtEl>
                                          <p:spTgt spid="39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7" st="7"/>
                                            </p:txEl>
                                          </p:spTgt>
                                        </p:tgtEl>
                                        <p:attrNameLst>
                                          <p:attrName>style.visibility</p:attrName>
                                        </p:attrNameLst>
                                      </p:cBhvr>
                                      <p:to>
                                        <p:strVal val="visible"/>
                                      </p:to>
                                    </p:set>
                                    <p:animEffect filter="fade" transition="in">
                                      <p:cBhvr>
                                        <p:cTn dur="1000"/>
                                        <p:tgtEl>
                                          <p:spTgt spid="39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8" st="8"/>
                                            </p:txEl>
                                          </p:spTgt>
                                        </p:tgtEl>
                                        <p:attrNameLst>
                                          <p:attrName>style.visibility</p:attrName>
                                        </p:attrNameLst>
                                      </p:cBhvr>
                                      <p:to>
                                        <p:strVal val="visible"/>
                                      </p:to>
                                    </p:set>
                                    <p:animEffect filter="fade" transition="in">
                                      <p:cBhvr>
                                        <p:cTn dur="1000"/>
                                        <p:tgtEl>
                                          <p:spTgt spid="39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9" st="9"/>
                                            </p:txEl>
                                          </p:spTgt>
                                        </p:tgtEl>
                                        <p:attrNameLst>
                                          <p:attrName>style.visibility</p:attrName>
                                        </p:attrNameLst>
                                      </p:cBhvr>
                                      <p:to>
                                        <p:strVal val="visible"/>
                                      </p:to>
                                    </p:set>
                                    <p:animEffect filter="fade" transition="in">
                                      <p:cBhvr>
                                        <p:cTn dur="1000"/>
                                        <p:tgtEl>
                                          <p:spTgt spid="39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10" st="10"/>
                                            </p:txEl>
                                          </p:spTgt>
                                        </p:tgtEl>
                                        <p:attrNameLst>
                                          <p:attrName>style.visibility</p:attrName>
                                        </p:attrNameLst>
                                      </p:cBhvr>
                                      <p:to>
                                        <p:strVal val="visible"/>
                                      </p:to>
                                    </p:set>
                                    <p:animEffect filter="fade" transition="in">
                                      <p:cBhvr>
                                        <p:cTn dur="1000"/>
                                        <p:tgtEl>
                                          <p:spTgt spid="39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11" st="11"/>
                                            </p:txEl>
                                          </p:spTgt>
                                        </p:tgtEl>
                                        <p:attrNameLst>
                                          <p:attrName>style.visibility</p:attrName>
                                        </p:attrNameLst>
                                      </p:cBhvr>
                                      <p:to>
                                        <p:strVal val="visible"/>
                                      </p:to>
                                    </p:set>
                                    <p:animEffect filter="fade" transition="in">
                                      <p:cBhvr>
                                        <p:cTn dur="1000"/>
                                        <p:tgtEl>
                                          <p:spTgt spid="39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xEl>
                                              <p:pRg end="12" st="12"/>
                                            </p:txEl>
                                          </p:spTgt>
                                        </p:tgtEl>
                                        <p:attrNameLst>
                                          <p:attrName>style.visibility</p:attrName>
                                        </p:attrNameLst>
                                      </p:cBhvr>
                                      <p:to>
                                        <p:strVal val="visible"/>
                                      </p:to>
                                    </p:set>
                                    <p:animEffect filter="fade" transition="in">
                                      <p:cBhvr>
                                        <p:cTn dur="1000"/>
                                        <p:tgtEl>
                                          <p:spTgt spid="391">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0"/>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0" name="Google Shape;400;p30"/>
          <p:cNvSpPr txBox="1"/>
          <p:nvPr/>
        </p:nvSpPr>
        <p:spPr>
          <a:xfrm>
            <a:off x="2535150" y="4736975"/>
            <a:ext cx="40737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u="sng">
                <a:solidFill>
                  <a:schemeClr val="hlink"/>
                </a:solidFill>
                <a:latin typeface="Maven Pro"/>
                <a:ea typeface="Maven Pro"/>
                <a:cs typeface="Maven Pro"/>
                <a:sym typeface="Maven Pro"/>
                <a:hlinkClick r:id="rId3"/>
              </a:rPr>
              <a:t>https://www.youtube.com/watch?v=nbB8_y6JpdA</a:t>
            </a:r>
            <a:endParaRPr b="1">
              <a:latin typeface="Maven Pro"/>
              <a:ea typeface="Maven Pro"/>
              <a:cs typeface="Maven Pro"/>
              <a:sym typeface="Maven Pro"/>
            </a:endParaRPr>
          </a:p>
        </p:txBody>
      </p:sp>
      <p:sp>
        <p:nvSpPr>
          <p:cNvPr id="401" name="Google Shape;401;p30"/>
          <p:cNvSpPr txBox="1"/>
          <p:nvPr/>
        </p:nvSpPr>
        <p:spPr>
          <a:xfrm>
            <a:off x="2322150" y="240550"/>
            <a:ext cx="44997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aven Pro"/>
                <a:ea typeface="Maven Pro"/>
                <a:cs typeface="Maven Pro"/>
                <a:sym typeface="Maven Pro"/>
              </a:rPr>
              <a:t>Freeda Beast - Bringing Things to an End</a:t>
            </a:r>
            <a:endParaRPr b="1">
              <a:solidFill>
                <a:srgbClr val="FFFFFF"/>
              </a:solidFill>
              <a:latin typeface="Maven Pro"/>
              <a:ea typeface="Maven Pro"/>
              <a:cs typeface="Maven Pro"/>
              <a:sym typeface="Maven Pro"/>
            </a:endParaRPr>
          </a:p>
        </p:txBody>
      </p:sp>
      <p:pic>
        <p:nvPicPr>
          <p:cNvPr descr="http://www.freedabeast.com/&#10;&#10;Please note that this clip includes materials that flicker and so may not be suitable for users with photosensitive epilepsy.&#10;&#10;All visuals in this clip are generated by various GANs and Style Transfer, all cuts and animations are automatically triggered by the music. &#10;&#10;This is a low-resolution beta version and not the official video." id="402" name="Google Shape;402;p30" title="Freeda Beast - Bringing Things to an End (GAN generated beta)">
            <a:hlinkClick r:id="rId4"/>
          </p:cNvPr>
          <p:cNvPicPr preferRelativeResize="0"/>
          <p:nvPr/>
        </p:nvPicPr>
        <p:blipFill>
          <a:blip r:embed="rId5">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31"/>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31"/>
          <p:cNvSpPr txBox="1"/>
          <p:nvPr/>
        </p:nvSpPr>
        <p:spPr>
          <a:xfrm>
            <a:off x="2535150" y="4736975"/>
            <a:ext cx="40737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u="sng">
                <a:solidFill>
                  <a:schemeClr val="hlink"/>
                </a:solidFill>
                <a:latin typeface="Maven Pro"/>
                <a:ea typeface="Maven Pro"/>
                <a:cs typeface="Maven Pro"/>
                <a:sym typeface="Maven Pro"/>
                <a:hlinkClick r:id="rId3"/>
              </a:rPr>
              <a:t>https://thispersondoesnotexist.com/</a:t>
            </a:r>
            <a:endParaRPr b="1">
              <a:latin typeface="Maven Pro"/>
              <a:ea typeface="Maven Pro"/>
              <a:cs typeface="Maven Pro"/>
              <a:sym typeface="Maven Pro"/>
            </a:endParaRPr>
          </a:p>
        </p:txBody>
      </p:sp>
      <p:sp>
        <p:nvSpPr>
          <p:cNvPr id="409" name="Google Shape;409;p31"/>
          <p:cNvSpPr txBox="1"/>
          <p:nvPr/>
        </p:nvSpPr>
        <p:spPr>
          <a:xfrm>
            <a:off x="2322150" y="240550"/>
            <a:ext cx="4499700" cy="3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aven Pro"/>
                <a:ea typeface="Maven Pro"/>
                <a:cs typeface="Maven Pro"/>
                <a:sym typeface="Maven Pro"/>
              </a:rPr>
              <a:t>This Person Does Not Exist</a:t>
            </a:r>
            <a:endParaRPr b="1">
              <a:solidFill>
                <a:srgbClr val="FFFFFF"/>
              </a:solidFill>
              <a:latin typeface="Maven Pro"/>
              <a:ea typeface="Maven Pro"/>
              <a:cs typeface="Maven Pro"/>
              <a:sym typeface="Maven Pro"/>
            </a:endParaRPr>
          </a:p>
        </p:txBody>
      </p:sp>
      <p:pic>
        <p:nvPicPr>
          <p:cNvPr id="410" name="Google Shape;410;p31"/>
          <p:cNvPicPr preferRelativeResize="0"/>
          <p:nvPr/>
        </p:nvPicPr>
        <p:blipFill>
          <a:blip r:embed="rId4">
            <a:alphaModFix/>
          </a:blip>
          <a:stretch>
            <a:fillRect/>
          </a:stretch>
        </p:blipFill>
        <p:spPr>
          <a:xfrm>
            <a:off x="539375" y="631650"/>
            <a:ext cx="3880225" cy="3880225"/>
          </a:xfrm>
          <a:prstGeom prst="rect">
            <a:avLst/>
          </a:prstGeom>
          <a:noFill/>
          <a:ln>
            <a:noFill/>
          </a:ln>
        </p:spPr>
      </p:pic>
      <p:pic>
        <p:nvPicPr>
          <p:cNvPr id="411" name="Google Shape;411;p31"/>
          <p:cNvPicPr preferRelativeResize="0"/>
          <p:nvPr/>
        </p:nvPicPr>
        <p:blipFill>
          <a:blip r:embed="rId5">
            <a:alphaModFix/>
          </a:blip>
          <a:stretch>
            <a:fillRect/>
          </a:stretch>
        </p:blipFill>
        <p:spPr>
          <a:xfrm>
            <a:off x="4724400" y="631638"/>
            <a:ext cx="3880225" cy="3880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Machine Learning in the Arts</a:t>
            </a:r>
            <a:endParaRPr/>
          </a:p>
        </p:txBody>
      </p:sp>
      <p:sp>
        <p:nvSpPr>
          <p:cNvPr id="284" name="Google Shape;284;p14"/>
          <p:cNvSpPr txBox="1"/>
          <p:nvPr>
            <p:ph idx="12" type="sldNum"/>
          </p:nvPr>
        </p:nvSpPr>
        <p:spPr>
          <a:xfrm>
            <a:off x="8357616" y="4736976"/>
            <a:ext cx="640200" cy="458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15" name="Shape 415"/>
        <p:cNvGrpSpPr/>
        <p:nvPr/>
      </p:nvGrpSpPr>
      <p:grpSpPr>
        <a:xfrm>
          <a:off x="0" y="0"/>
          <a:ext cx="0" cy="0"/>
          <a:chOff x="0" y="0"/>
          <a:chExt cx="0" cy="0"/>
        </a:xfrm>
      </p:grpSpPr>
      <p:sp>
        <p:nvSpPr>
          <p:cNvPr id="416" name="Google Shape;416;p32"/>
          <p:cNvSpPr txBox="1"/>
          <p:nvPr>
            <p:ph type="title"/>
          </p:nvPr>
        </p:nvSpPr>
        <p:spPr>
          <a:xfrm>
            <a:off x="1303800" y="598575"/>
            <a:ext cx="7433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rPr>
              <a:t>What Else Does Not Exist?</a:t>
            </a:r>
            <a:endParaRPr sz="2200">
              <a:solidFill>
                <a:srgbClr val="FFFFFF"/>
              </a:solidFill>
            </a:endParaRPr>
          </a:p>
        </p:txBody>
      </p:sp>
      <p:sp>
        <p:nvSpPr>
          <p:cNvPr id="417" name="Google Shape;417;p32"/>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18" name="Google Shape;418;p32"/>
          <p:cNvSpPr txBox="1"/>
          <p:nvPr>
            <p:ph idx="1" type="body"/>
          </p:nvPr>
        </p:nvSpPr>
        <p:spPr>
          <a:xfrm>
            <a:off x="1096725" y="1027625"/>
            <a:ext cx="4186800" cy="3498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Maven Pro"/>
              <a:buChar char="●"/>
            </a:pPr>
            <a:r>
              <a:rPr b="1" lang="en" sz="1200" u="sng">
                <a:solidFill>
                  <a:schemeClr val="hlink"/>
                </a:solidFill>
                <a:latin typeface="Maven Pro"/>
                <a:ea typeface="Maven Pro"/>
                <a:cs typeface="Maven Pro"/>
                <a:sym typeface="Maven Pro"/>
                <a:hlinkClick r:id="rId3"/>
              </a:rPr>
              <a:t>https://www.thiswaifudoesnotexist.net/</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u="sng">
                <a:solidFill>
                  <a:schemeClr val="hlink"/>
                </a:solidFill>
                <a:latin typeface="Maven Pro"/>
                <a:ea typeface="Maven Pro"/>
                <a:cs typeface="Maven Pro"/>
                <a:sym typeface="Maven Pro"/>
                <a:hlinkClick r:id="rId4"/>
              </a:rPr>
              <a:t>http://thesecatsdonotexist.com/</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u="sng">
                <a:solidFill>
                  <a:schemeClr val="hlink"/>
                </a:solidFill>
                <a:latin typeface="Maven Pro"/>
                <a:ea typeface="Maven Pro"/>
                <a:cs typeface="Maven Pro"/>
                <a:sym typeface="Maven Pro"/>
                <a:hlinkClick r:id="rId5"/>
              </a:rPr>
              <a:t>https://thiscardoesnotexist.glitch.me/</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u="sng">
                <a:solidFill>
                  <a:schemeClr val="hlink"/>
                </a:solidFill>
                <a:latin typeface="Maven Pro"/>
                <a:ea typeface="Maven Pro"/>
                <a:cs typeface="Maven Pro"/>
                <a:sym typeface="Maven Pro"/>
                <a:hlinkClick r:id="rId6"/>
              </a:rPr>
              <a:t>https://thisrentaldoesnotexist.com/about</a:t>
            </a:r>
            <a:r>
              <a:rPr b="1" lang="en" sz="1200" u="sng">
                <a:solidFill>
                  <a:schemeClr val="hlink"/>
                </a:solidFill>
                <a:latin typeface="Maven Pro"/>
                <a:ea typeface="Maven Pro"/>
                <a:cs typeface="Maven Pro"/>
                <a:sym typeface="Maven Pro"/>
                <a:hlinkClick r:id="rId7"/>
              </a:rPr>
              <a:t>/</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u="sng">
                <a:solidFill>
                  <a:schemeClr val="hlink"/>
                </a:solidFill>
                <a:latin typeface="Maven Pro"/>
                <a:ea typeface="Maven Pro"/>
                <a:cs typeface="Maven Pro"/>
                <a:sym typeface="Maven Pro"/>
                <a:hlinkClick r:id="rId8"/>
              </a:rPr>
              <a:t>https://imgflip.com/ai-meme</a:t>
            </a:r>
            <a:endParaRPr b="1" sz="1200">
              <a:solidFill>
                <a:srgbClr val="FFFFFF"/>
              </a:solidFill>
              <a:latin typeface="Maven Pro"/>
              <a:ea typeface="Maven Pro"/>
              <a:cs typeface="Maven Pro"/>
              <a:sym typeface="Maven Pro"/>
            </a:endParaRPr>
          </a:p>
          <a:p>
            <a:pPr indent="-304800" lvl="0" marL="457200" rtl="0" algn="l">
              <a:lnSpc>
                <a:spcPct val="115000"/>
              </a:lnSpc>
              <a:spcBef>
                <a:spcPts val="0"/>
              </a:spcBef>
              <a:spcAft>
                <a:spcPts val="0"/>
              </a:spcAft>
              <a:buClr>
                <a:srgbClr val="FFFFFF"/>
              </a:buClr>
              <a:buSzPts val="1200"/>
              <a:buFont typeface="Maven Pro"/>
              <a:buChar char="●"/>
            </a:pPr>
            <a:r>
              <a:rPr b="1" lang="en" sz="1200" u="sng">
                <a:solidFill>
                  <a:schemeClr val="hlink"/>
                </a:solidFill>
                <a:latin typeface="Maven Pro"/>
                <a:ea typeface="Maven Pro"/>
                <a:cs typeface="Maven Pro"/>
                <a:sym typeface="Maven Pro"/>
                <a:hlinkClick r:id="rId9"/>
              </a:rPr>
              <a:t>https://thisxdoesnotexist.com/</a:t>
            </a:r>
            <a:endParaRPr b="1" sz="1200">
              <a:solidFill>
                <a:srgbClr val="FFFFFF"/>
              </a:solidFill>
              <a:latin typeface="Maven Pro"/>
              <a:ea typeface="Maven Pro"/>
              <a:cs typeface="Maven Pro"/>
              <a:sym typeface="Maven Pro"/>
            </a:endParaRPr>
          </a:p>
        </p:txBody>
      </p:sp>
      <p:sp>
        <p:nvSpPr>
          <p:cNvPr id="419" name="Google Shape;419;p32"/>
          <p:cNvSpPr txBox="1"/>
          <p:nvPr/>
        </p:nvSpPr>
        <p:spPr>
          <a:xfrm>
            <a:off x="5935900" y="4711925"/>
            <a:ext cx="2490300" cy="1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420" name="Google Shape;420;p32"/>
          <p:cNvPicPr preferRelativeResize="0"/>
          <p:nvPr/>
        </p:nvPicPr>
        <p:blipFill>
          <a:blip r:embed="rId10">
            <a:alphaModFix/>
          </a:blip>
          <a:stretch>
            <a:fillRect/>
          </a:stretch>
        </p:blipFill>
        <p:spPr>
          <a:xfrm>
            <a:off x="1433925" y="2444388"/>
            <a:ext cx="3512404" cy="2635825"/>
          </a:xfrm>
          <a:prstGeom prst="rect">
            <a:avLst/>
          </a:prstGeom>
          <a:noFill/>
          <a:ln>
            <a:noFill/>
          </a:ln>
        </p:spPr>
      </p:pic>
      <p:pic>
        <p:nvPicPr>
          <p:cNvPr id="421" name="Google Shape;421;p32"/>
          <p:cNvPicPr preferRelativeResize="0"/>
          <p:nvPr/>
        </p:nvPicPr>
        <p:blipFill>
          <a:blip r:embed="rId11">
            <a:alphaModFix/>
          </a:blip>
          <a:stretch>
            <a:fillRect/>
          </a:stretch>
        </p:blipFill>
        <p:spPr>
          <a:xfrm>
            <a:off x="5232549" y="326100"/>
            <a:ext cx="3306850" cy="4491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3"/>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7" name="Google Shape;427;p33" title="testmanychars.mp4">
            <a:hlinkClick r:id="rId3"/>
          </p:cNvPr>
          <p:cNvPicPr preferRelativeResize="0"/>
          <p:nvPr/>
        </p:nvPicPr>
        <p:blipFill>
          <a:blip r:embed="rId4">
            <a:alphaModFix/>
          </a:blip>
          <a:stretch>
            <a:fillRect/>
          </a:stretch>
        </p:blipFill>
        <p:spPr>
          <a:xfrm>
            <a:off x="4913500" y="665675"/>
            <a:ext cx="3731750" cy="3731750"/>
          </a:xfrm>
          <a:prstGeom prst="rect">
            <a:avLst/>
          </a:prstGeom>
          <a:noFill/>
          <a:ln>
            <a:noFill/>
          </a:ln>
        </p:spPr>
      </p:pic>
      <p:pic>
        <p:nvPicPr>
          <p:cNvPr descr="vlcsnap-2019-12-13-14h05m03s170.png" id="428" name="Google Shape;428;p33"/>
          <p:cNvPicPr preferRelativeResize="0"/>
          <p:nvPr/>
        </p:nvPicPr>
        <p:blipFill>
          <a:blip r:embed="rId5">
            <a:alphaModFix/>
          </a:blip>
          <a:stretch>
            <a:fillRect/>
          </a:stretch>
        </p:blipFill>
        <p:spPr>
          <a:xfrm>
            <a:off x="198125" y="316150"/>
            <a:ext cx="4511201" cy="45112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34"/>
          <p:cNvSpPr txBox="1"/>
          <p:nvPr>
            <p:ph type="title"/>
          </p:nvPr>
        </p:nvSpPr>
        <p:spPr>
          <a:xfrm>
            <a:off x="824000" y="1613825"/>
            <a:ext cx="6484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Generative Visual Activity</a:t>
            </a:r>
            <a:endParaRPr/>
          </a:p>
          <a:p>
            <a:pPr indent="0" lvl="0" marL="0" rtl="0" algn="l">
              <a:spcBef>
                <a:spcPts val="0"/>
              </a:spcBef>
              <a:spcAft>
                <a:spcPts val="0"/>
              </a:spcAft>
              <a:buNone/>
            </a:pPr>
            <a:r>
              <a:t/>
            </a:r>
            <a:endParaRPr sz="2600"/>
          </a:p>
        </p:txBody>
      </p:sp>
      <p:sp>
        <p:nvSpPr>
          <p:cNvPr id="434" name="Google Shape;434;p34"/>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35"/>
          <p:cNvSpPr txBox="1"/>
          <p:nvPr>
            <p:ph type="title"/>
          </p:nvPr>
        </p:nvSpPr>
        <p:spPr>
          <a:xfrm>
            <a:off x="533925" y="318375"/>
            <a:ext cx="6597600" cy="69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Generative Visual Activity</a:t>
            </a:r>
            <a:endParaRPr/>
          </a:p>
        </p:txBody>
      </p:sp>
      <p:sp>
        <p:nvSpPr>
          <p:cNvPr id="440" name="Google Shape;440;p35"/>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35"/>
          <p:cNvSpPr txBox="1"/>
          <p:nvPr/>
        </p:nvSpPr>
        <p:spPr>
          <a:xfrm>
            <a:off x="533925" y="1011675"/>
            <a:ext cx="6866400" cy="358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Maven Pro"/>
              <a:buChar char="●"/>
            </a:pPr>
            <a:r>
              <a:rPr b="1" lang="en">
                <a:solidFill>
                  <a:srgbClr val="FFFFFF"/>
                </a:solidFill>
                <a:latin typeface="Maven Pro"/>
                <a:ea typeface="Maven Pro"/>
                <a:cs typeface="Maven Pro"/>
                <a:sym typeface="Maven Pro"/>
              </a:rPr>
              <a:t>If you have not done so already please pull the latest files from the shared repo.</a:t>
            </a:r>
            <a:endParaRPr b="1">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b="1" lang="en">
                <a:solidFill>
                  <a:srgbClr val="FFFFFF"/>
                </a:solidFill>
                <a:latin typeface="Maven Pro"/>
                <a:ea typeface="Maven Pro"/>
                <a:cs typeface="Maven Pro"/>
                <a:sym typeface="Maven Pro"/>
              </a:rPr>
              <a:t>Go to Google Colab and import the new 196_Stylegan.ipynb notebook.</a:t>
            </a:r>
            <a:endParaRPr b="1">
              <a:solidFill>
                <a:srgbClr val="FFFFFF"/>
              </a:solidFill>
              <a:latin typeface="Maven Pro"/>
              <a:ea typeface="Maven Pro"/>
              <a:cs typeface="Maven Pro"/>
              <a:sym typeface="Maven Pro"/>
            </a:endParaRPr>
          </a:p>
          <a:p>
            <a:pPr indent="-317500" lvl="0" marL="457200" rtl="0" algn="l">
              <a:spcBef>
                <a:spcPts val="0"/>
              </a:spcBef>
              <a:spcAft>
                <a:spcPts val="0"/>
              </a:spcAft>
              <a:buClr>
                <a:srgbClr val="FFFFFF"/>
              </a:buClr>
              <a:buSzPts val="1400"/>
              <a:buFont typeface="Maven Pro"/>
              <a:buChar char="●"/>
            </a:pPr>
            <a:r>
              <a:rPr b="1" lang="en">
                <a:solidFill>
                  <a:srgbClr val="FFFFFF"/>
                </a:solidFill>
                <a:latin typeface="Maven Pro"/>
                <a:ea typeface="Maven Pro"/>
                <a:cs typeface="Maven Pro"/>
                <a:sym typeface="Maven Pro"/>
              </a:rPr>
              <a:t>Runtime -&gt; Change runtime type -&gt; GPU</a:t>
            </a:r>
            <a:endParaRPr b="1">
              <a:solidFill>
                <a:srgbClr val="FFFFFF"/>
              </a:solidFill>
              <a:latin typeface="Maven Pro"/>
              <a:ea typeface="Maven Pro"/>
              <a:cs typeface="Maven Pro"/>
              <a:sym typeface="Maven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36"/>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7" name="Google Shape;447;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48" name="Google Shape;448;p36"/>
          <p:cNvSpPr txBox="1"/>
          <p:nvPr>
            <p:ph idx="1" type="body"/>
          </p:nvPr>
        </p:nvSpPr>
        <p:spPr>
          <a:xfrm>
            <a:off x="1303800" y="9994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latin typeface="Arial"/>
                <a:ea typeface="Arial"/>
                <a:cs typeface="Arial"/>
                <a:sym typeface="Arial"/>
                <a:hlinkClick r:id="rId3"/>
              </a:rPr>
              <a:t>https://arxiv.org/abs/1706.03762</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4"/>
              </a:rPr>
              <a:t>https://medium.com/inside-machine-learning/what-is-a-transformer-d07dd1fbec04</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5"/>
              </a:rPr>
              <a:t>https://pathmind.com/wiki/attention-mechanism-memory-network</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6"/>
              </a:rPr>
              <a:t>https://openai.com/blog/gpt-2-1-5b-release/</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7"/>
              </a:rPr>
              <a:t>https://arxiv.org/abs/1406.2661</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8"/>
              </a:rPr>
              <a:t>https://roberttwomey.github.io/ucsd-ml-art/</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9"/>
              </a:rPr>
              <a:t>http://www.memo.tv/works/learning-to-see/</a:t>
            </a:r>
            <a:endParaRPr/>
          </a:p>
          <a:p>
            <a:pPr indent="0" lvl="0" marL="0" rtl="0" algn="l">
              <a:spcBef>
                <a:spcPts val="1600"/>
              </a:spcBef>
              <a:spcAft>
                <a:spcPts val="0"/>
              </a:spcAft>
              <a:buNone/>
            </a:pPr>
            <a:r>
              <a:rPr lang="en" sz="1100" u="sng">
                <a:solidFill>
                  <a:schemeClr val="accent5"/>
                </a:solidFill>
                <a:latin typeface="Arial"/>
                <a:ea typeface="Arial"/>
                <a:cs typeface="Arial"/>
                <a:sym typeface="Arial"/>
                <a:hlinkClick r:id="rId10"/>
              </a:rPr>
              <a:t>https://www.theverge.com/2018/10/23/18013190/ai-art-portrait-auction-christies-belamy-obvious-robbie-barrat-gans</a:t>
            </a:r>
            <a:endParaRPr/>
          </a:p>
          <a:p>
            <a:pPr indent="0" lvl="0" marL="0" rtl="0" algn="l">
              <a:spcBef>
                <a:spcPts val="1600"/>
              </a:spcBef>
              <a:spcAft>
                <a:spcPts val="0"/>
              </a:spcAft>
              <a:buNone/>
            </a:pPr>
            <a:r>
              <a:rPr lang="en" sz="1100" u="sng">
                <a:solidFill>
                  <a:schemeClr val="accent5"/>
                </a:solidFill>
                <a:latin typeface="Arial"/>
                <a:ea typeface="Arial"/>
                <a:cs typeface="Arial"/>
                <a:sym typeface="Arial"/>
                <a:hlinkClick r:id="rId11"/>
              </a:rPr>
              <a:t>https://www.nytimes.com/2018/10/25/arts/design/ai-art-sold-christies.html</a:t>
            </a:r>
            <a:endParaRPr/>
          </a:p>
          <a:p>
            <a:pPr indent="0" lvl="0" marL="0" rtl="0" algn="l">
              <a:spcBef>
                <a:spcPts val="1600"/>
              </a:spcBef>
              <a:spcAft>
                <a:spcPts val="0"/>
              </a:spcAft>
              <a:buNone/>
            </a:pPr>
            <a:r>
              <a:rPr lang="en" sz="1100" u="sng">
                <a:solidFill>
                  <a:schemeClr val="hlink"/>
                </a:solidFill>
                <a:latin typeface="Arial"/>
                <a:ea typeface="Arial"/>
                <a:cs typeface="Arial"/>
                <a:sym typeface="Arial"/>
                <a:hlinkClick r:id="rId12"/>
              </a:rPr>
              <a:t>https://github.com/NVlabs/stylegan</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896375" y="523550"/>
            <a:ext cx="7310700" cy="38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Schedule</a:t>
            </a:r>
            <a:endParaRPr sz="2000"/>
          </a:p>
          <a:p>
            <a:pPr indent="-355600" lvl="0" marL="457200" rtl="0" algn="l">
              <a:spcBef>
                <a:spcPts val="0"/>
              </a:spcBef>
              <a:spcAft>
                <a:spcPts val="0"/>
              </a:spcAft>
              <a:buSzPts val="2000"/>
              <a:buChar char="●"/>
            </a:pPr>
            <a:r>
              <a:rPr lang="en" sz="2000"/>
              <a:t>Check-In</a:t>
            </a:r>
            <a:endParaRPr sz="2000"/>
          </a:p>
          <a:p>
            <a:pPr indent="-355600" lvl="0" marL="457200" rtl="0" algn="l">
              <a:spcBef>
                <a:spcPts val="0"/>
              </a:spcBef>
              <a:spcAft>
                <a:spcPts val="0"/>
              </a:spcAft>
              <a:buSzPts val="2000"/>
              <a:buChar char="●"/>
            </a:pPr>
            <a:r>
              <a:rPr lang="en" sz="2000"/>
              <a:t>Questions From Tuesday</a:t>
            </a:r>
            <a:endParaRPr sz="2000"/>
          </a:p>
          <a:p>
            <a:pPr indent="-355600" lvl="0" marL="457200" rtl="0" algn="l">
              <a:spcBef>
                <a:spcPts val="0"/>
              </a:spcBef>
              <a:spcAft>
                <a:spcPts val="0"/>
              </a:spcAft>
              <a:buSzPts val="2000"/>
              <a:buChar char="●"/>
            </a:pPr>
            <a:r>
              <a:rPr lang="en" sz="2000"/>
              <a:t>Share Reddit Results</a:t>
            </a:r>
            <a:endParaRPr sz="2000"/>
          </a:p>
          <a:p>
            <a:pPr indent="-355600" lvl="0" marL="457200" rtl="0" algn="l">
              <a:spcBef>
                <a:spcPts val="0"/>
              </a:spcBef>
              <a:spcAft>
                <a:spcPts val="0"/>
              </a:spcAft>
              <a:buSzPts val="2000"/>
              <a:buChar char="●"/>
            </a:pPr>
            <a:r>
              <a:rPr lang="en" sz="2000"/>
              <a:t>GPT-2 Overview</a:t>
            </a:r>
            <a:endParaRPr sz="2000"/>
          </a:p>
          <a:p>
            <a:pPr indent="-355600" lvl="0" marL="457200" rtl="0" algn="l">
              <a:spcBef>
                <a:spcPts val="0"/>
              </a:spcBef>
              <a:spcAft>
                <a:spcPts val="0"/>
              </a:spcAft>
              <a:buSzPts val="2000"/>
              <a:buChar char="●"/>
            </a:pPr>
            <a:r>
              <a:rPr lang="en" sz="2000"/>
              <a:t>GPT-2 Examples</a:t>
            </a:r>
            <a:endParaRPr sz="2000"/>
          </a:p>
          <a:p>
            <a:pPr indent="-355600" lvl="0" marL="457200" rtl="0" algn="l">
              <a:spcBef>
                <a:spcPts val="0"/>
              </a:spcBef>
              <a:spcAft>
                <a:spcPts val="0"/>
              </a:spcAft>
              <a:buSzPts val="2000"/>
              <a:buChar char="●"/>
            </a:pPr>
            <a:r>
              <a:rPr lang="en" sz="2000"/>
              <a:t>Generative Adversarial Networks (GAN) Overview</a:t>
            </a:r>
            <a:endParaRPr sz="2000"/>
          </a:p>
          <a:p>
            <a:pPr indent="-355600" lvl="0" marL="457200" rtl="0" algn="l">
              <a:spcBef>
                <a:spcPts val="0"/>
              </a:spcBef>
              <a:spcAft>
                <a:spcPts val="0"/>
              </a:spcAft>
              <a:buSzPts val="2000"/>
              <a:buChar char="●"/>
            </a:pPr>
            <a:r>
              <a:rPr lang="en" sz="2000"/>
              <a:t>StyleGAN Intro &amp; GAN Examples</a:t>
            </a:r>
            <a:endParaRPr sz="2000"/>
          </a:p>
          <a:p>
            <a:pPr indent="-355600" lvl="0" marL="457200" rtl="0" algn="l">
              <a:spcBef>
                <a:spcPts val="0"/>
              </a:spcBef>
              <a:spcAft>
                <a:spcPts val="0"/>
              </a:spcAft>
              <a:buSzPts val="2000"/>
              <a:buChar char="●"/>
            </a:pPr>
            <a:r>
              <a:rPr lang="en" sz="2000"/>
              <a:t>Generative Visual Activity</a:t>
            </a:r>
            <a:endParaRPr sz="2000"/>
          </a:p>
        </p:txBody>
      </p:sp>
      <p:sp>
        <p:nvSpPr>
          <p:cNvPr id="290" name="Google Shape;290;p15"/>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896375" y="523550"/>
            <a:ext cx="7862400" cy="38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everyone doing alright?</a:t>
            </a:r>
            <a:endParaRPr/>
          </a:p>
          <a:p>
            <a:pPr indent="0" lvl="0" marL="0" rtl="0" algn="l">
              <a:spcBef>
                <a:spcPts val="0"/>
              </a:spcBef>
              <a:spcAft>
                <a:spcPts val="0"/>
              </a:spcAft>
              <a:buNone/>
            </a:pPr>
            <a:r>
              <a:rPr lang="en"/>
              <a:t>Midterms go well?</a:t>
            </a:r>
            <a:endParaRPr/>
          </a:p>
          <a:p>
            <a:pPr indent="0" lvl="0" marL="0" rtl="0" algn="l">
              <a:spcBef>
                <a:spcPts val="0"/>
              </a:spcBef>
              <a:spcAft>
                <a:spcPts val="0"/>
              </a:spcAft>
              <a:buNone/>
            </a:pPr>
            <a:r>
              <a:rPr lang="en"/>
              <a:t>Have anything exciting to share?</a:t>
            </a:r>
            <a:endParaRPr/>
          </a:p>
          <a:p>
            <a:pPr indent="0" lvl="0" marL="0" rtl="0" algn="l">
              <a:spcBef>
                <a:spcPts val="0"/>
              </a:spcBef>
              <a:spcAft>
                <a:spcPts val="0"/>
              </a:spcAft>
              <a:buNone/>
            </a:pPr>
            <a:r>
              <a:rPr lang="en"/>
              <a:t>Other good news?</a:t>
            </a:r>
            <a:endParaRPr/>
          </a:p>
          <a:p>
            <a:pPr indent="0" lvl="0" marL="0" rtl="0" algn="l">
              <a:spcBef>
                <a:spcPts val="0"/>
              </a:spcBef>
              <a:spcAft>
                <a:spcPts val="0"/>
              </a:spcAft>
              <a:buNone/>
            </a:pPr>
            <a:r>
              <a:t/>
            </a:r>
            <a:endParaRPr/>
          </a:p>
        </p:txBody>
      </p:sp>
      <p:sp>
        <p:nvSpPr>
          <p:cNvPr id="296" name="Google Shape;296;p16"/>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1000"/>
                                        <p:tgtEl>
                                          <p:spTgt spid="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1000"/>
                                        <p:tgtEl>
                                          <p:spTgt spid="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1000"/>
                                        <p:tgtEl>
                                          <p:spTgt spid="2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1000"/>
                                        <p:tgtEl>
                                          <p:spTgt spid="2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animEffect filter="fade" transition="in">
                                      <p:cBhvr>
                                        <p:cTn dur="1000"/>
                                        <p:tgtEl>
                                          <p:spTgt spid="2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5" st="5"/>
                                            </p:txEl>
                                          </p:spTgt>
                                        </p:tgtEl>
                                        <p:attrNameLst>
                                          <p:attrName>style.visibility</p:attrName>
                                        </p:attrNameLst>
                                      </p:cBhvr>
                                      <p:to>
                                        <p:strVal val="visible"/>
                                      </p:to>
                                    </p:set>
                                    <p:animEffect filter="fade" transition="in">
                                      <p:cBhvr>
                                        <p:cTn dur="1000"/>
                                        <p:tgtEl>
                                          <p:spTgt spid="2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6" st="6"/>
                                            </p:txEl>
                                          </p:spTgt>
                                        </p:tgtEl>
                                        <p:attrNameLst>
                                          <p:attrName>style.visibility</p:attrName>
                                        </p:attrNameLst>
                                      </p:cBhvr>
                                      <p:to>
                                        <p:strVal val="visible"/>
                                      </p:to>
                                    </p:set>
                                    <p:animEffect filter="fade" transition="in">
                                      <p:cBhvr>
                                        <p:cTn dur="1000"/>
                                        <p:tgtEl>
                                          <p:spTgt spid="29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896375" y="523550"/>
            <a:ext cx="7310700" cy="38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Would anyone like to share the results of their generated reddit post?</a:t>
            </a:r>
            <a:endParaRPr/>
          </a:p>
        </p:txBody>
      </p:sp>
      <p:sp>
        <p:nvSpPr>
          <p:cNvPr id="302" name="Google Shape;302;p17"/>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433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GPT-2 “The AI Too Dangerous to Release”</a:t>
            </a:r>
            <a:endParaRPr>
              <a:solidFill>
                <a:srgbClr val="FFFFFF"/>
              </a:solidFill>
            </a:endParaRPr>
          </a:p>
        </p:txBody>
      </p:sp>
      <p:sp>
        <p:nvSpPr>
          <p:cNvPr id="308" name="Google Shape;308;p18"/>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09" name="Google Shape;309;p18"/>
          <p:cNvSpPr txBox="1"/>
          <p:nvPr>
            <p:ph idx="1" type="body"/>
          </p:nvPr>
        </p:nvSpPr>
        <p:spPr>
          <a:xfrm>
            <a:off x="125400" y="1256200"/>
            <a:ext cx="8893200" cy="3404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GPT-2 is a Transformer architecture</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Transformers use an encoder and decoder. The encoder takes an input sequence and maps it to a vector space. The decoder is fed the abstract vector which turns it into an output sequence.</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The output sequence can be another language, symbols, musical notes, a different type of image, etc. </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Transformers are frequently used for language translation, document summarization, speech recognition, language comprehension, classification, etc.</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The transformer’s big advantage comes through </a:t>
            </a:r>
            <a:r>
              <a:rPr b="1" i="1" lang="en">
                <a:solidFill>
                  <a:srgbClr val="FFFFFF"/>
                </a:solidFill>
                <a:latin typeface="Maven Pro"/>
                <a:ea typeface="Maven Pro"/>
                <a:cs typeface="Maven Pro"/>
                <a:sym typeface="Maven Pro"/>
              </a:rPr>
              <a:t>Attention</a:t>
            </a:r>
            <a:r>
              <a:rPr b="1" lang="en">
                <a:solidFill>
                  <a:srgbClr val="FFFFFF"/>
                </a:solidFill>
                <a:latin typeface="Maven Pro"/>
                <a:ea typeface="Maven Pro"/>
                <a:cs typeface="Maven Pro"/>
                <a:sym typeface="Maven Pro"/>
              </a:rPr>
              <a:t>.</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i="1" lang="en">
                <a:solidFill>
                  <a:srgbClr val="FFFFFF"/>
                </a:solidFill>
                <a:latin typeface="Maven Pro"/>
                <a:ea typeface="Maven Pro"/>
                <a:cs typeface="Maven Pro"/>
                <a:sym typeface="Maven Pro"/>
              </a:rPr>
              <a:t>Attention</a:t>
            </a:r>
            <a:r>
              <a:rPr b="1" lang="en">
                <a:solidFill>
                  <a:srgbClr val="FFFFFF"/>
                </a:solidFill>
                <a:latin typeface="Maven Pro"/>
                <a:ea typeface="Maven Pro"/>
                <a:cs typeface="Maven Pro"/>
                <a:sym typeface="Maven Pro"/>
              </a:rPr>
              <a:t> looks at an input sequence and decides at each step which other parts of the sequence are important. </a:t>
            </a:r>
            <a:endParaRPr b="1">
              <a:solidFill>
                <a:srgbClr val="FFFFFF"/>
              </a:solidFill>
              <a:latin typeface="Maven Pro"/>
              <a:ea typeface="Maven Pro"/>
              <a:cs typeface="Maven Pro"/>
              <a:sym typeface="Maven Pro"/>
            </a:endParaRPr>
          </a:p>
        </p:txBody>
      </p:sp>
      <p:pic>
        <p:nvPicPr>
          <p:cNvPr id="310" name="Google Shape;310;p18"/>
          <p:cNvPicPr preferRelativeResize="0"/>
          <p:nvPr/>
        </p:nvPicPr>
        <p:blipFill>
          <a:blip r:embed="rId3">
            <a:alphaModFix/>
          </a:blip>
          <a:stretch>
            <a:fillRect/>
          </a:stretch>
        </p:blipFill>
        <p:spPr>
          <a:xfrm>
            <a:off x="2638425" y="3870225"/>
            <a:ext cx="3867150" cy="118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0" st="0"/>
                                            </p:txEl>
                                          </p:spTgt>
                                        </p:tgtEl>
                                        <p:attrNameLst>
                                          <p:attrName>style.visibility</p:attrName>
                                        </p:attrNameLst>
                                      </p:cBhvr>
                                      <p:to>
                                        <p:strVal val="visible"/>
                                      </p:to>
                                    </p:set>
                                    <p:animEffect filter="fade" transition="in">
                                      <p:cBhvr>
                                        <p:cTn dur="1000"/>
                                        <p:tgtEl>
                                          <p:spTgt spid="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1" st="1"/>
                                            </p:txEl>
                                          </p:spTgt>
                                        </p:tgtEl>
                                        <p:attrNameLst>
                                          <p:attrName>style.visibility</p:attrName>
                                        </p:attrNameLst>
                                      </p:cBhvr>
                                      <p:to>
                                        <p:strVal val="visible"/>
                                      </p:to>
                                    </p:set>
                                    <p:animEffect filter="fade" transition="in">
                                      <p:cBhvr>
                                        <p:cTn dur="1000"/>
                                        <p:tgtEl>
                                          <p:spTgt spid="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2" st="2"/>
                                            </p:txEl>
                                          </p:spTgt>
                                        </p:tgtEl>
                                        <p:attrNameLst>
                                          <p:attrName>style.visibility</p:attrName>
                                        </p:attrNameLst>
                                      </p:cBhvr>
                                      <p:to>
                                        <p:strVal val="visible"/>
                                      </p:to>
                                    </p:set>
                                    <p:animEffect filter="fade" transition="in">
                                      <p:cBhvr>
                                        <p:cTn dur="1000"/>
                                        <p:tgtEl>
                                          <p:spTgt spid="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3" st="3"/>
                                            </p:txEl>
                                          </p:spTgt>
                                        </p:tgtEl>
                                        <p:attrNameLst>
                                          <p:attrName>style.visibility</p:attrName>
                                        </p:attrNameLst>
                                      </p:cBhvr>
                                      <p:to>
                                        <p:strVal val="visible"/>
                                      </p:to>
                                    </p:set>
                                    <p:animEffect filter="fade" transition="in">
                                      <p:cBhvr>
                                        <p:cTn dur="1000"/>
                                        <p:tgtEl>
                                          <p:spTgt spid="3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4" st="4"/>
                                            </p:txEl>
                                          </p:spTgt>
                                        </p:tgtEl>
                                        <p:attrNameLst>
                                          <p:attrName>style.visibility</p:attrName>
                                        </p:attrNameLst>
                                      </p:cBhvr>
                                      <p:to>
                                        <p:strVal val="visible"/>
                                      </p:to>
                                    </p:set>
                                    <p:animEffect filter="fade" transition="in">
                                      <p:cBhvr>
                                        <p:cTn dur="1000"/>
                                        <p:tgtEl>
                                          <p:spTgt spid="3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xEl>
                                              <p:pRg end="5" st="5"/>
                                            </p:txEl>
                                          </p:spTgt>
                                        </p:tgtEl>
                                        <p:attrNameLst>
                                          <p:attrName>style.visibility</p:attrName>
                                        </p:attrNameLst>
                                      </p:cBhvr>
                                      <p:to>
                                        <p:strVal val="visible"/>
                                      </p:to>
                                    </p:set>
                                    <p:animEffect filter="fade" transition="in">
                                      <p:cBhvr>
                                        <p:cTn dur="1000"/>
                                        <p:tgtEl>
                                          <p:spTgt spid="3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433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GPT-2 “The AI Too Dangerous to Release”</a:t>
            </a:r>
            <a:endParaRPr>
              <a:solidFill>
                <a:srgbClr val="FFFFFF"/>
              </a:solidFill>
            </a:endParaRPr>
          </a:p>
        </p:txBody>
      </p:sp>
      <p:sp>
        <p:nvSpPr>
          <p:cNvPr id="316" name="Google Shape;316;p19"/>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17" name="Google Shape;317;p19"/>
          <p:cNvSpPr txBox="1"/>
          <p:nvPr>
            <p:ph idx="1" type="body"/>
          </p:nvPr>
        </p:nvSpPr>
        <p:spPr>
          <a:xfrm>
            <a:off x="125400" y="1256200"/>
            <a:ext cx="8893200" cy="3404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1.5 billion parameters, trained on 8 million web pages, 40GB of internet text</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A diverse dataset leads to the ability to generate text across many domains naturally (memes, research papers, novels, etc.)</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On language tasks like question answering, reading comprehension, summarization, and translation, GPT-2 begins to learn these tasks from the raw text, using no task-specific training data.</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“Due to our concerns about malicious applications of the technology, we are not releasing the trained model. As an experiment in responsible disclosure, we are instead releasing a much smaller model for researchers to experiment with, as well as a technical paper.”</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Their concerns were mostly misleading news, propaganda, spam, and abusive content.</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Staged release of the model over ~9 months starting with a 117M parameter model and ending with the full 1.5B parameter model.</a:t>
            </a:r>
            <a:endParaRPr b="1">
              <a:solidFill>
                <a:srgbClr val="FFFFFF"/>
              </a:solidFill>
              <a:latin typeface="Maven Pro"/>
              <a:ea typeface="Maven Pro"/>
              <a:cs typeface="Maven Pro"/>
              <a:sym typeface="Maven Pro"/>
            </a:endParaRPr>
          </a:p>
          <a:p>
            <a:pPr indent="0" lvl="0" marL="457200" rtl="0" algn="l">
              <a:lnSpc>
                <a:spcPct val="150000"/>
              </a:lnSpc>
              <a:spcBef>
                <a:spcPts val="1600"/>
              </a:spcBef>
              <a:spcAft>
                <a:spcPts val="1600"/>
              </a:spcAft>
              <a:buNone/>
            </a:pPr>
            <a:r>
              <a:t/>
            </a:r>
            <a:endParaRPr b="1">
              <a:solidFill>
                <a:srgbClr val="FFFFFF"/>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0" st="0"/>
                                            </p:txEl>
                                          </p:spTgt>
                                        </p:tgtEl>
                                        <p:attrNameLst>
                                          <p:attrName>style.visibility</p:attrName>
                                        </p:attrNameLst>
                                      </p:cBhvr>
                                      <p:to>
                                        <p:strVal val="visible"/>
                                      </p:to>
                                    </p:set>
                                    <p:animEffect filter="fade" transition="in">
                                      <p:cBhvr>
                                        <p:cTn dur="1000"/>
                                        <p:tgtEl>
                                          <p:spTgt spid="3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1" st="1"/>
                                            </p:txEl>
                                          </p:spTgt>
                                        </p:tgtEl>
                                        <p:attrNameLst>
                                          <p:attrName>style.visibility</p:attrName>
                                        </p:attrNameLst>
                                      </p:cBhvr>
                                      <p:to>
                                        <p:strVal val="visible"/>
                                      </p:to>
                                    </p:set>
                                    <p:animEffect filter="fade" transition="in">
                                      <p:cBhvr>
                                        <p:cTn dur="1000"/>
                                        <p:tgtEl>
                                          <p:spTgt spid="3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2" st="2"/>
                                            </p:txEl>
                                          </p:spTgt>
                                        </p:tgtEl>
                                        <p:attrNameLst>
                                          <p:attrName>style.visibility</p:attrName>
                                        </p:attrNameLst>
                                      </p:cBhvr>
                                      <p:to>
                                        <p:strVal val="visible"/>
                                      </p:to>
                                    </p:set>
                                    <p:animEffect filter="fade" transition="in">
                                      <p:cBhvr>
                                        <p:cTn dur="1000"/>
                                        <p:tgtEl>
                                          <p:spTgt spid="3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3" st="3"/>
                                            </p:txEl>
                                          </p:spTgt>
                                        </p:tgtEl>
                                        <p:attrNameLst>
                                          <p:attrName>style.visibility</p:attrName>
                                        </p:attrNameLst>
                                      </p:cBhvr>
                                      <p:to>
                                        <p:strVal val="visible"/>
                                      </p:to>
                                    </p:set>
                                    <p:animEffect filter="fade" transition="in">
                                      <p:cBhvr>
                                        <p:cTn dur="1000"/>
                                        <p:tgtEl>
                                          <p:spTgt spid="3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4" st="4"/>
                                            </p:txEl>
                                          </p:spTgt>
                                        </p:tgtEl>
                                        <p:attrNameLst>
                                          <p:attrName>style.visibility</p:attrName>
                                        </p:attrNameLst>
                                      </p:cBhvr>
                                      <p:to>
                                        <p:strVal val="visible"/>
                                      </p:to>
                                    </p:set>
                                    <p:animEffect filter="fade" transition="in">
                                      <p:cBhvr>
                                        <p:cTn dur="1000"/>
                                        <p:tgtEl>
                                          <p:spTgt spid="3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5" st="5"/>
                                            </p:txEl>
                                          </p:spTgt>
                                        </p:tgtEl>
                                        <p:attrNameLst>
                                          <p:attrName>style.visibility</p:attrName>
                                        </p:attrNameLst>
                                      </p:cBhvr>
                                      <p:to>
                                        <p:strVal val="visible"/>
                                      </p:to>
                                    </p:set>
                                    <p:animEffect filter="fade" transition="in">
                                      <p:cBhvr>
                                        <p:cTn dur="1000"/>
                                        <p:tgtEl>
                                          <p:spTgt spid="3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xEl>
                                              <p:pRg end="6" st="6"/>
                                            </p:txEl>
                                          </p:spTgt>
                                        </p:tgtEl>
                                        <p:attrNameLst>
                                          <p:attrName>style.visibility</p:attrName>
                                        </p:attrNameLst>
                                      </p:cBhvr>
                                      <p:to>
                                        <p:strVal val="visible"/>
                                      </p:to>
                                    </p:set>
                                    <p:animEffect filter="fade" transition="in">
                                      <p:cBhvr>
                                        <p:cTn dur="1000"/>
                                        <p:tgtEl>
                                          <p:spTgt spid="31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433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GPT-2 Findings Since Release</a:t>
            </a:r>
            <a:endParaRPr>
              <a:solidFill>
                <a:srgbClr val="FFFFFF"/>
              </a:solidFill>
            </a:endParaRPr>
          </a:p>
        </p:txBody>
      </p:sp>
      <p:sp>
        <p:nvSpPr>
          <p:cNvPr id="323" name="Google Shape;323;p20"/>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24" name="Google Shape;324;p20"/>
          <p:cNvSpPr txBox="1"/>
          <p:nvPr>
            <p:ph idx="1" type="body"/>
          </p:nvPr>
        </p:nvSpPr>
        <p:spPr>
          <a:xfrm>
            <a:off x="125400" y="1256200"/>
            <a:ext cx="8893200" cy="34041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Humans find outputs convincing. Cornell study found a “credibility score” of 6.91/10 for full 1.5B model.</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774M model scored 6.72 and 355M model scored 6.07</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GPT-2 can be fine-tuned for misuse. </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Middlebury Institute of International Studies’ Center on Terrorism, Extremism, and Counterterrorism (CTEC) found that extremist groups can use GPT-2 for misuse.</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Detection is challenging.</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Developed in-house model with ~95% detection rate.  This is not high enough accuracy for standalone detection and needs to be paired with metadata-based approaches, human judgment, and public education to be more effective.</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Language models are inherently biased. Addressing and solving them is a challenge for the entire AI &amp; ML community.</a:t>
            </a:r>
            <a:endParaRPr b="1">
              <a:solidFill>
                <a:srgbClr val="FFFFFF"/>
              </a:solidFill>
              <a:latin typeface="Maven Pro"/>
              <a:ea typeface="Maven Pro"/>
              <a:cs typeface="Maven Pro"/>
              <a:sym typeface="Maven Pro"/>
            </a:endParaRPr>
          </a:p>
          <a:p>
            <a:pPr indent="-311150" lvl="0" marL="457200" rtl="0" algn="l">
              <a:lnSpc>
                <a:spcPct val="150000"/>
              </a:lnSpc>
              <a:spcBef>
                <a:spcPts val="0"/>
              </a:spcBef>
              <a:spcAft>
                <a:spcPts val="0"/>
              </a:spcAft>
              <a:buClr>
                <a:srgbClr val="FFFFFF"/>
              </a:buClr>
              <a:buSzPts val="1300"/>
              <a:buFont typeface="Maven Pro"/>
              <a:buChar char="●"/>
            </a:pPr>
            <a:r>
              <a:rPr b="1" lang="en">
                <a:solidFill>
                  <a:srgbClr val="FFFFFF"/>
                </a:solidFill>
                <a:latin typeface="Maven Pro"/>
                <a:ea typeface="Maven Pro"/>
                <a:cs typeface="Maven Pro"/>
                <a:sym typeface="Maven Pro"/>
              </a:rPr>
              <a:t>They saw no strong evidence of misuse so far.</a:t>
            </a:r>
            <a:endParaRPr b="1">
              <a:solidFill>
                <a:srgbClr val="FFFFFF"/>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0" st="0"/>
                                            </p:txEl>
                                          </p:spTgt>
                                        </p:tgtEl>
                                        <p:attrNameLst>
                                          <p:attrName>style.visibility</p:attrName>
                                        </p:attrNameLst>
                                      </p:cBhvr>
                                      <p:to>
                                        <p:strVal val="visible"/>
                                      </p:to>
                                    </p:set>
                                    <p:animEffect filter="fade" transition="in">
                                      <p:cBhvr>
                                        <p:cTn dur="1000"/>
                                        <p:tgtEl>
                                          <p:spTgt spid="3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1" st="1"/>
                                            </p:txEl>
                                          </p:spTgt>
                                        </p:tgtEl>
                                        <p:attrNameLst>
                                          <p:attrName>style.visibility</p:attrName>
                                        </p:attrNameLst>
                                      </p:cBhvr>
                                      <p:to>
                                        <p:strVal val="visible"/>
                                      </p:to>
                                    </p:set>
                                    <p:animEffect filter="fade" transition="in">
                                      <p:cBhvr>
                                        <p:cTn dur="1000"/>
                                        <p:tgtEl>
                                          <p:spTgt spid="3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2" st="2"/>
                                            </p:txEl>
                                          </p:spTgt>
                                        </p:tgtEl>
                                        <p:attrNameLst>
                                          <p:attrName>style.visibility</p:attrName>
                                        </p:attrNameLst>
                                      </p:cBhvr>
                                      <p:to>
                                        <p:strVal val="visible"/>
                                      </p:to>
                                    </p:set>
                                    <p:animEffect filter="fade" transition="in">
                                      <p:cBhvr>
                                        <p:cTn dur="1000"/>
                                        <p:tgtEl>
                                          <p:spTgt spid="3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3" st="3"/>
                                            </p:txEl>
                                          </p:spTgt>
                                        </p:tgtEl>
                                        <p:attrNameLst>
                                          <p:attrName>style.visibility</p:attrName>
                                        </p:attrNameLst>
                                      </p:cBhvr>
                                      <p:to>
                                        <p:strVal val="visible"/>
                                      </p:to>
                                    </p:set>
                                    <p:animEffect filter="fade" transition="in">
                                      <p:cBhvr>
                                        <p:cTn dur="1000"/>
                                        <p:tgtEl>
                                          <p:spTgt spid="3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4" st="4"/>
                                            </p:txEl>
                                          </p:spTgt>
                                        </p:tgtEl>
                                        <p:attrNameLst>
                                          <p:attrName>style.visibility</p:attrName>
                                        </p:attrNameLst>
                                      </p:cBhvr>
                                      <p:to>
                                        <p:strVal val="visible"/>
                                      </p:to>
                                    </p:set>
                                    <p:animEffect filter="fade" transition="in">
                                      <p:cBhvr>
                                        <p:cTn dur="1000"/>
                                        <p:tgtEl>
                                          <p:spTgt spid="3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5" st="5"/>
                                            </p:txEl>
                                          </p:spTgt>
                                        </p:tgtEl>
                                        <p:attrNameLst>
                                          <p:attrName>style.visibility</p:attrName>
                                        </p:attrNameLst>
                                      </p:cBhvr>
                                      <p:to>
                                        <p:strVal val="visible"/>
                                      </p:to>
                                    </p:set>
                                    <p:animEffect filter="fade" transition="in">
                                      <p:cBhvr>
                                        <p:cTn dur="1000"/>
                                        <p:tgtEl>
                                          <p:spTgt spid="32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6" st="6"/>
                                            </p:txEl>
                                          </p:spTgt>
                                        </p:tgtEl>
                                        <p:attrNameLst>
                                          <p:attrName>style.visibility</p:attrName>
                                        </p:attrNameLst>
                                      </p:cBhvr>
                                      <p:to>
                                        <p:strVal val="visible"/>
                                      </p:to>
                                    </p:set>
                                    <p:animEffect filter="fade" transition="in">
                                      <p:cBhvr>
                                        <p:cTn dur="1000"/>
                                        <p:tgtEl>
                                          <p:spTgt spid="32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xEl>
                                              <p:pRg end="7" st="7"/>
                                            </p:txEl>
                                          </p:spTgt>
                                        </p:tgtEl>
                                        <p:attrNameLst>
                                          <p:attrName>style.visibility</p:attrName>
                                        </p:attrNameLst>
                                      </p:cBhvr>
                                      <p:to>
                                        <p:strVal val="visible"/>
                                      </p:to>
                                    </p:set>
                                    <p:animEffect filter="fade" transition="in">
                                      <p:cBhvr>
                                        <p:cTn dur="1000"/>
                                        <p:tgtEl>
                                          <p:spTgt spid="32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28" name="Shape 328"/>
        <p:cNvGrpSpPr/>
        <p:nvPr/>
      </p:nvGrpSpPr>
      <p:grpSpPr>
        <a:xfrm>
          <a:off x="0" y="0"/>
          <a:ext cx="0" cy="0"/>
          <a:chOff x="0" y="0"/>
          <a:chExt cx="0" cy="0"/>
        </a:xfrm>
      </p:grpSpPr>
      <p:sp>
        <p:nvSpPr>
          <p:cNvPr id="329" name="Google Shape;329;p21"/>
          <p:cNvSpPr txBox="1"/>
          <p:nvPr>
            <p:ph type="title"/>
          </p:nvPr>
        </p:nvSpPr>
        <p:spPr>
          <a:xfrm>
            <a:off x="1303800" y="598575"/>
            <a:ext cx="7433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GPT-2 Examples</a:t>
            </a:r>
            <a:endParaRPr>
              <a:solidFill>
                <a:srgbClr val="FFFFFF"/>
              </a:solidFill>
            </a:endParaRPr>
          </a:p>
        </p:txBody>
      </p:sp>
      <p:sp>
        <p:nvSpPr>
          <p:cNvPr id="330" name="Google Shape;330;p21"/>
          <p:cNvSpPr txBox="1"/>
          <p:nvPr>
            <p:ph idx="12" type="sldNum"/>
          </p:nvPr>
        </p:nvSpPr>
        <p:spPr>
          <a:xfrm>
            <a:off x="8357616" y="4736976"/>
            <a:ext cx="640200" cy="458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331" name="Google Shape;331;p21"/>
          <p:cNvPicPr preferRelativeResize="0"/>
          <p:nvPr/>
        </p:nvPicPr>
        <p:blipFill>
          <a:blip r:embed="rId3">
            <a:alphaModFix/>
          </a:blip>
          <a:stretch>
            <a:fillRect/>
          </a:stretch>
        </p:blipFill>
        <p:spPr>
          <a:xfrm>
            <a:off x="545588" y="1410675"/>
            <a:ext cx="8052815" cy="32073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